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61" r:id="rId5"/>
    <p:sldId id="263" r:id="rId6"/>
    <p:sldId id="264" r:id="rId7"/>
    <p:sldId id="262" r:id="rId8"/>
    <p:sldId id="265" r:id="rId9"/>
    <p:sldId id="257" r:id="rId10"/>
    <p:sldId id="266" r:id="rId11"/>
    <p:sldId id="258" r:id="rId12"/>
    <p:sldId id="267" r:id="rId13"/>
    <p:sldId id="259" r:id="rId14"/>
    <p:sldId id="268"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591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A069B2-64C1-437C-A71F-A3CD10D2C781}" v="11" dt="2020-07-28T11:54:40.3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5" d="100"/>
          <a:sy n="55" d="100"/>
        </p:scale>
        <p:origin x="1004" y="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h Katharina Niemeyer" userId="6560aedb-b7a5-47b1-aecc-10d33b395f8f" providerId="ADAL" clId="{19CD6674-57DB-4920-A7CE-CEB887195AC8}"/>
    <pc:docChg chg="undo custSel addSld delSld modSld">
      <pc:chgData name="Hannah Katharina Niemeyer" userId="6560aedb-b7a5-47b1-aecc-10d33b395f8f" providerId="ADAL" clId="{19CD6674-57DB-4920-A7CE-CEB887195AC8}" dt="2020-07-28T11:54:40.327" v="183" actId="207"/>
      <pc:docMkLst>
        <pc:docMk/>
      </pc:docMkLst>
      <pc:sldChg chg="modSp">
        <pc:chgData name="Hannah Katharina Niemeyer" userId="6560aedb-b7a5-47b1-aecc-10d33b395f8f" providerId="ADAL" clId="{19CD6674-57DB-4920-A7CE-CEB887195AC8}" dt="2020-07-28T11:54:12.267" v="180" actId="1035"/>
        <pc:sldMkLst>
          <pc:docMk/>
          <pc:sldMk cId="1361413338" sldId="258"/>
        </pc:sldMkLst>
        <pc:spChg chg="mod">
          <ac:chgData name="Hannah Katharina Niemeyer" userId="6560aedb-b7a5-47b1-aecc-10d33b395f8f" providerId="ADAL" clId="{19CD6674-57DB-4920-A7CE-CEB887195AC8}" dt="2020-07-28T11:54:12.267" v="180" actId="1035"/>
          <ac:spMkLst>
            <pc:docMk/>
            <pc:sldMk cId="1361413338" sldId="258"/>
            <ac:spMk id="6" creationId="{C00662F3-92C2-48F8-A8B7-A85651EDA403}"/>
          </ac:spMkLst>
        </pc:spChg>
      </pc:sldChg>
      <pc:sldChg chg="modSp">
        <pc:chgData name="Hannah Katharina Niemeyer" userId="6560aedb-b7a5-47b1-aecc-10d33b395f8f" providerId="ADAL" clId="{19CD6674-57DB-4920-A7CE-CEB887195AC8}" dt="2020-07-28T11:54:40.327" v="183" actId="207"/>
        <pc:sldMkLst>
          <pc:docMk/>
          <pc:sldMk cId="81760447" sldId="259"/>
        </pc:sldMkLst>
        <pc:spChg chg="mod">
          <ac:chgData name="Hannah Katharina Niemeyer" userId="6560aedb-b7a5-47b1-aecc-10d33b395f8f" providerId="ADAL" clId="{19CD6674-57DB-4920-A7CE-CEB887195AC8}" dt="2020-07-28T11:54:40.327" v="183" actId="207"/>
          <ac:spMkLst>
            <pc:docMk/>
            <pc:sldMk cId="81760447" sldId="259"/>
            <ac:spMk id="6" creationId="{664EC47A-985B-440E-865D-BA3D89DAF9D6}"/>
          </ac:spMkLst>
        </pc:spChg>
      </pc:sldChg>
      <pc:sldChg chg="modSp">
        <pc:chgData name="Hannah Katharina Niemeyer" userId="6560aedb-b7a5-47b1-aecc-10d33b395f8f" providerId="ADAL" clId="{19CD6674-57DB-4920-A7CE-CEB887195AC8}" dt="2020-07-28T11:52:37.936" v="160" actId="1035"/>
        <pc:sldMkLst>
          <pc:docMk/>
          <pc:sldMk cId="3394610316" sldId="261"/>
        </pc:sldMkLst>
        <pc:spChg chg="mod">
          <ac:chgData name="Hannah Katharina Niemeyer" userId="6560aedb-b7a5-47b1-aecc-10d33b395f8f" providerId="ADAL" clId="{19CD6674-57DB-4920-A7CE-CEB887195AC8}" dt="2020-07-28T11:52:37.936" v="160" actId="1035"/>
          <ac:spMkLst>
            <pc:docMk/>
            <pc:sldMk cId="3394610316" sldId="261"/>
            <ac:spMk id="2" creationId="{1F0B6F54-4EE5-49D3-93A5-0EB7B7D4881A}"/>
          </ac:spMkLst>
        </pc:spChg>
        <pc:spChg chg="mod">
          <ac:chgData name="Hannah Katharina Niemeyer" userId="6560aedb-b7a5-47b1-aecc-10d33b395f8f" providerId="ADAL" clId="{19CD6674-57DB-4920-A7CE-CEB887195AC8}" dt="2020-07-28T11:50:59.624" v="120" actId="1036"/>
          <ac:spMkLst>
            <pc:docMk/>
            <pc:sldMk cId="3394610316" sldId="261"/>
            <ac:spMk id="6" creationId="{F4E3AFC3-18C1-4BD3-A55F-77A2D635575D}"/>
          </ac:spMkLst>
        </pc:spChg>
        <pc:spChg chg="mod">
          <ac:chgData name="Hannah Katharina Niemeyer" userId="6560aedb-b7a5-47b1-aecc-10d33b395f8f" providerId="ADAL" clId="{19CD6674-57DB-4920-A7CE-CEB887195AC8}" dt="2020-07-28T11:50:55.420" v="100" actId="1036"/>
          <ac:spMkLst>
            <pc:docMk/>
            <pc:sldMk cId="3394610316" sldId="261"/>
            <ac:spMk id="14" creationId="{00000000-0000-0000-0000-000000000000}"/>
          </ac:spMkLst>
        </pc:spChg>
      </pc:sldChg>
      <pc:sldChg chg="add">
        <pc:chgData name="Hannah Katharina Niemeyer" userId="6560aedb-b7a5-47b1-aecc-10d33b395f8f" providerId="ADAL" clId="{19CD6674-57DB-4920-A7CE-CEB887195AC8}" dt="2020-07-28T11:48:14.288" v="0"/>
        <pc:sldMkLst>
          <pc:docMk/>
          <pc:sldMk cId="1742589709" sldId="264"/>
        </pc:sldMkLst>
      </pc:sldChg>
      <pc:sldChg chg="modSp add">
        <pc:chgData name="Hannah Katharina Niemeyer" userId="6560aedb-b7a5-47b1-aecc-10d33b395f8f" providerId="ADAL" clId="{19CD6674-57DB-4920-A7CE-CEB887195AC8}" dt="2020-07-28T11:52:50.257" v="162" actId="20577"/>
        <pc:sldMkLst>
          <pc:docMk/>
          <pc:sldMk cId="1774295260" sldId="265"/>
        </pc:sldMkLst>
        <pc:spChg chg="mod">
          <ac:chgData name="Hannah Katharina Niemeyer" userId="6560aedb-b7a5-47b1-aecc-10d33b395f8f" providerId="ADAL" clId="{19CD6674-57DB-4920-A7CE-CEB887195AC8}" dt="2020-07-28T11:52:50.257" v="162" actId="20577"/>
          <ac:spMkLst>
            <pc:docMk/>
            <pc:sldMk cId="1774295260" sldId="265"/>
            <ac:spMk id="10" creationId="{BDC986AD-36B5-48AE-89E0-F88C5A2C69DB}"/>
          </ac:spMkLst>
        </pc:spChg>
      </pc:sldChg>
      <pc:sldChg chg="add">
        <pc:chgData name="Hannah Katharina Niemeyer" userId="6560aedb-b7a5-47b1-aecc-10d33b395f8f" providerId="ADAL" clId="{19CD6674-57DB-4920-A7CE-CEB887195AC8}" dt="2020-07-28T11:48:24.808" v="2"/>
        <pc:sldMkLst>
          <pc:docMk/>
          <pc:sldMk cId="915721094" sldId="266"/>
        </pc:sldMkLst>
      </pc:sldChg>
      <pc:sldChg chg="modSp add">
        <pc:chgData name="Hannah Katharina Niemeyer" userId="6560aedb-b7a5-47b1-aecc-10d33b395f8f" providerId="ADAL" clId="{19CD6674-57DB-4920-A7CE-CEB887195AC8}" dt="2020-07-28T11:53:55.832" v="172" actId="179"/>
        <pc:sldMkLst>
          <pc:docMk/>
          <pc:sldMk cId="2098213347" sldId="267"/>
        </pc:sldMkLst>
        <pc:spChg chg="mod">
          <ac:chgData name="Hannah Katharina Niemeyer" userId="6560aedb-b7a5-47b1-aecc-10d33b395f8f" providerId="ADAL" clId="{19CD6674-57DB-4920-A7CE-CEB887195AC8}" dt="2020-07-28T11:53:55.832" v="172" actId="179"/>
          <ac:spMkLst>
            <pc:docMk/>
            <pc:sldMk cId="2098213347" sldId="267"/>
            <ac:spMk id="6" creationId="{C00662F3-92C2-48F8-A8B7-A85651EDA403}"/>
          </ac:spMkLst>
        </pc:spChg>
      </pc:sldChg>
      <pc:sldChg chg="add">
        <pc:chgData name="Hannah Katharina Niemeyer" userId="6560aedb-b7a5-47b1-aecc-10d33b395f8f" providerId="ADAL" clId="{19CD6674-57DB-4920-A7CE-CEB887195AC8}" dt="2020-07-28T11:48:52.806" v="4"/>
        <pc:sldMkLst>
          <pc:docMk/>
          <pc:sldMk cId="2115483038" sldId="268"/>
        </pc:sldMkLst>
      </pc:sldChg>
      <pc:sldChg chg="add del">
        <pc:chgData name="Hannah Katharina Niemeyer" userId="6560aedb-b7a5-47b1-aecc-10d33b395f8f" providerId="ADAL" clId="{19CD6674-57DB-4920-A7CE-CEB887195AC8}" dt="2020-07-28T11:52:41.446" v="161" actId="2696"/>
        <pc:sldMkLst>
          <pc:docMk/>
          <pc:sldMk cId="2078630361" sldId="26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0C6CF1-9F78-41F8-9E93-78B87B130249}" type="datetimeFigureOut">
              <a:rPr lang="en-US" smtClean="0"/>
              <a:t>7/28/2020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EB87AA-CC50-4C6B-89BC-D09E9EBA0E32}" type="slidenum">
              <a:rPr lang="en-US" smtClean="0"/>
              <a:t>‹#›</a:t>
            </a:fld>
            <a:endParaRPr lang="en-US"/>
          </a:p>
        </p:txBody>
      </p:sp>
    </p:spTree>
    <p:extLst>
      <p:ext uri="{BB962C8B-B14F-4D97-AF65-F5344CB8AC3E}">
        <p14:creationId xmlns:p14="http://schemas.microsoft.com/office/powerpoint/2010/main" val="1799203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A50924-045F-4EEC-B5E5-4F1E43258AE2}" type="slidenum">
              <a:rPr lang="en-US" smtClean="0"/>
              <a:t>2</a:t>
            </a:fld>
            <a:endParaRPr lang="en-US"/>
          </a:p>
        </p:txBody>
      </p:sp>
    </p:spTree>
    <p:extLst>
      <p:ext uri="{BB962C8B-B14F-4D97-AF65-F5344CB8AC3E}">
        <p14:creationId xmlns:p14="http://schemas.microsoft.com/office/powerpoint/2010/main" val="841815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A50924-045F-4EEC-B5E5-4F1E43258AE2}" type="slidenum">
              <a:rPr lang="en-US" smtClean="0"/>
              <a:t>3</a:t>
            </a:fld>
            <a:endParaRPr lang="en-US" dirty="0"/>
          </a:p>
        </p:txBody>
      </p:sp>
    </p:spTree>
    <p:extLst>
      <p:ext uri="{BB962C8B-B14F-4D97-AF65-F5344CB8AC3E}">
        <p14:creationId xmlns:p14="http://schemas.microsoft.com/office/powerpoint/2010/main" val="841815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4A50924-045F-4EEC-B5E5-4F1E43258AE2}" type="slidenum">
              <a:rPr lang="en-US" smtClean="0"/>
              <a:t>4</a:t>
            </a:fld>
            <a:endParaRPr lang="en-US"/>
          </a:p>
        </p:txBody>
      </p:sp>
    </p:spTree>
    <p:extLst>
      <p:ext uri="{BB962C8B-B14F-4D97-AF65-F5344CB8AC3E}">
        <p14:creationId xmlns:p14="http://schemas.microsoft.com/office/powerpoint/2010/main" val="100592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4A50924-045F-4EEC-B5E5-4F1E43258AE2}" type="slidenum">
              <a:rPr lang="en-US" smtClean="0"/>
              <a:t>5</a:t>
            </a:fld>
            <a:endParaRPr lang="en-US" dirty="0"/>
          </a:p>
        </p:txBody>
      </p:sp>
    </p:spTree>
    <p:extLst>
      <p:ext uri="{BB962C8B-B14F-4D97-AF65-F5344CB8AC3E}">
        <p14:creationId xmlns:p14="http://schemas.microsoft.com/office/powerpoint/2010/main" val="1005925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D2991-9509-4878-B84C-AC51782AEB9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9B7269-850F-4F91-9C52-23C555D122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98A5D7-ED97-4C0B-9A22-1C8E80AED271}"/>
              </a:ext>
            </a:extLst>
          </p:cNvPr>
          <p:cNvSpPr>
            <a:spLocks noGrp="1"/>
          </p:cNvSpPr>
          <p:nvPr>
            <p:ph type="dt" sz="half" idx="10"/>
          </p:nvPr>
        </p:nvSpPr>
        <p:spPr/>
        <p:txBody>
          <a:bodyPr/>
          <a:lstStyle/>
          <a:p>
            <a:fld id="{5A0EB822-13BD-44EC-9EC8-402933E83E52}" type="datetimeFigureOut">
              <a:rPr lang="en-US" smtClean="0"/>
              <a:t>7/28/2020</a:t>
            </a:fld>
            <a:endParaRPr lang="en-US"/>
          </a:p>
        </p:txBody>
      </p:sp>
      <p:sp>
        <p:nvSpPr>
          <p:cNvPr id="5" name="Footer Placeholder 4">
            <a:extLst>
              <a:ext uri="{FF2B5EF4-FFF2-40B4-BE49-F238E27FC236}">
                <a16:creationId xmlns:a16="http://schemas.microsoft.com/office/drawing/2014/main" id="{2BD0DFAB-F7AD-4302-9B96-8138CD277E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2A13EAD-C7E1-463D-863D-B0694F73B888}"/>
              </a:ext>
            </a:extLst>
          </p:cNvPr>
          <p:cNvSpPr>
            <a:spLocks noGrp="1"/>
          </p:cNvSpPr>
          <p:nvPr>
            <p:ph type="sldNum" sz="quarter" idx="12"/>
          </p:nvPr>
        </p:nvSpPr>
        <p:spPr/>
        <p:txBody>
          <a:bodyPr/>
          <a:lstStyle/>
          <a:p>
            <a:fld id="{D10B5F1B-814C-462D-8405-5733271D5BAB}" type="slidenum">
              <a:rPr lang="en-US" smtClean="0"/>
              <a:t>‹#›</a:t>
            </a:fld>
            <a:endParaRPr lang="en-US"/>
          </a:p>
        </p:txBody>
      </p:sp>
    </p:spTree>
    <p:extLst>
      <p:ext uri="{BB962C8B-B14F-4D97-AF65-F5344CB8AC3E}">
        <p14:creationId xmlns:p14="http://schemas.microsoft.com/office/powerpoint/2010/main" val="37062206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AF3D2-D619-4D25-886D-701A4358B8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D4AFEE2-3E60-4CA2-AFE2-71705968BAF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1E1216-9CCF-4C0E-86FA-57DFDA2B2B0A}"/>
              </a:ext>
            </a:extLst>
          </p:cNvPr>
          <p:cNvSpPr>
            <a:spLocks noGrp="1"/>
          </p:cNvSpPr>
          <p:nvPr>
            <p:ph type="dt" sz="half" idx="10"/>
          </p:nvPr>
        </p:nvSpPr>
        <p:spPr/>
        <p:txBody>
          <a:bodyPr/>
          <a:lstStyle/>
          <a:p>
            <a:fld id="{5A0EB822-13BD-44EC-9EC8-402933E83E52}" type="datetimeFigureOut">
              <a:rPr lang="en-US" smtClean="0"/>
              <a:t>7/28/2020</a:t>
            </a:fld>
            <a:endParaRPr lang="en-US"/>
          </a:p>
        </p:txBody>
      </p:sp>
      <p:sp>
        <p:nvSpPr>
          <p:cNvPr id="5" name="Footer Placeholder 4">
            <a:extLst>
              <a:ext uri="{FF2B5EF4-FFF2-40B4-BE49-F238E27FC236}">
                <a16:creationId xmlns:a16="http://schemas.microsoft.com/office/drawing/2014/main" id="{D5B4FBE9-7DD3-47ED-9CD9-E69CBC37F0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AFBF13-CCCB-463A-9885-256C6A877BDB}"/>
              </a:ext>
            </a:extLst>
          </p:cNvPr>
          <p:cNvSpPr>
            <a:spLocks noGrp="1"/>
          </p:cNvSpPr>
          <p:nvPr>
            <p:ph type="sldNum" sz="quarter" idx="12"/>
          </p:nvPr>
        </p:nvSpPr>
        <p:spPr/>
        <p:txBody>
          <a:bodyPr/>
          <a:lstStyle/>
          <a:p>
            <a:fld id="{D10B5F1B-814C-462D-8405-5733271D5BAB}" type="slidenum">
              <a:rPr lang="en-US" smtClean="0"/>
              <a:t>‹#›</a:t>
            </a:fld>
            <a:endParaRPr lang="en-US"/>
          </a:p>
        </p:txBody>
      </p:sp>
    </p:spTree>
    <p:extLst>
      <p:ext uri="{BB962C8B-B14F-4D97-AF65-F5344CB8AC3E}">
        <p14:creationId xmlns:p14="http://schemas.microsoft.com/office/powerpoint/2010/main" val="40662561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EDF195E-4389-47CA-A6EB-01D85D8356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6CC44F7-B8B1-4F0E-B4C4-225895E16E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72896E-0B96-404C-9911-A589C4E44115}"/>
              </a:ext>
            </a:extLst>
          </p:cNvPr>
          <p:cNvSpPr>
            <a:spLocks noGrp="1"/>
          </p:cNvSpPr>
          <p:nvPr>
            <p:ph type="dt" sz="half" idx="10"/>
          </p:nvPr>
        </p:nvSpPr>
        <p:spPr/>
        <p:txBody>
          <a:bodyPr/>
          <a:lstStyle/>
          <a:p>
            <a:fld id="{5A0EB822-13BD-44EC-9EC8-402933E83E52}" type="datetimeFigureOut">
              <a:rPr lang="en-US" smtClean="0"/>
              <a:t>7/28/2020</a:t>
            </a:fld>
            <a:endParaRPr lang="en-US"/>
          </a:p>
        </p:txBody>
      </p:sp>
      <p:sp>
        <p:nvSpPr>
          <p:cNvPr id="5" name="Footer Placeholder 4">
            <a:extLst>
              <a:ext uri="{FF2B5EF4-FFF2-40B4-BE49-F238E27FC236}">
                <a16:creationId xmlns:a16="http://schemas.microsoft.com/office/drawing/2014/main" id="{A6F0A220-F45B-4419-B720-FB15D00262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2D95C2-6945-4BA7-A046-E1FF4BD393D4}"/>
              </a:ext>
            </a:extLst>
          </p:cNvPr>
          <p:cNvSpPr>
            <a:spLocks noGrp="1"/>
          </p:cNvSpPr>
          <p:nvPr>
            <p:ph type="sldNum" sz="quarter" idx="12"/>
          </p:nvPr>
        </p:nvSpPr>
        <p:spPr/>
        <p:txBody>
          <a:bodyPr/>
          <a:lstStyle/>
          <a:p>
            <a:fld id="{D10B5F1B-814C-462D-8405-5733271D5BAB}" type="slidenum">
              <a:rPr lang="en-US" smtClean="0"/>
              <a:t>‹#›</a:t>
            </a:fld>
            <a:endParaRPr lang="en-US"/>
          </a:p>
        </p:txBody>
      </p:sp>
    </p:spTree>
    <p:extLst>
      <p:ext uri="{BB962C8B-B14F-4D97-AF65-F5344CB8AC3E}">
        <p14:creationId xmlns:p14="http://schemas.microsoft.com/office/powerpoint/2010/main" val="3810281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54AFAB-0FEE-45AA-844C-0F0C4394772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CC83FC-2382-4696-8374-01BDFD8A6C9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479B73-A54B-4007-991A-815014149D5B}"/>
              </a:ext>
            </a:extLst>
          </p:cNvPr>
          <p:cNvSpPr>
            <a:spLocks noGrp="1"/>
          </p:cNvSpPr>
          <p:nvPr>
            <p:ph type="dt" sz="half" idx="10"/>
          </p:nvPr>
        </p:nvSpPr>
        <p:spPr/>
        <p:txBody>
          <a:bodyPr/>
          <a:lstStyle/>
          <a:p>
            <a:fld id="{5A0EB822-13BD-44EC-9EC8-402933E83E52}" type="datetimeFigureOut">
              <a:rPr lang="en-US" smtClean="0"/>
              <a:t>7/28/2020</a:t>
            </a:fld>
            <a:endParaRPr lang="en-US"/>
          </a:p>
        </p:txBody>
      </p:sp>
      <p:sp>
        <p:nvSpPr>
          <p:cNvPr id="5" name="Footer Placeholder 4">
            <a:extLst>
              <a:ext uri="{FF2B5EF4-FFF2-40B4-BE49-F238E27FC236}">
                <a16:creationId xmlns:a16="http://schemas.microsoft.com/office/drawing/2014/main" id="{E400FA89-C798-4619-86CB-8A03050708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72C121-07A2-4299-BA1D-050DA4E16C91}"/>
              </a:ext>
            </a:extLst>
          </p:cNvPr>
          <p:cNvSpPr>
            <a:spLocks noGrp="1"/>
          </p:cNvSpPr>
          <p:nvPr>
            <p:ph type="sldNum" sz="quarter" idx="12"/>
          </p:nvPr>
        </p:nvSpPr>
        <p:spPr/>
        <p:txBody>
          <a:bodyPr/>
          <a:lstStyle/>
          <a:p>
            <a:fld id="{D10B5F1B-814C-462D-8405-5733271D5BAB}" type="slidenum">
              <a:rPr lang="en-US" smtClean="0"/>
              <a:t>‹#›</a:t>
            </a:fld>
            <a:endParaRPr lang="en-US"/>
          </a:p>
        </p:txBody>
      </p:sp>
    </p:spTree>
    <p:extLst>
      <p:ext uri="{BB962C8B-B14F-4D97-AF65-F5344CB8AC3E}">
        <p14:creationId xmlns:p14="http://schemas.microsoft.com/office/powerpoint/2010/main" val="179947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CD7C0-FE21-4EAE-9E1F-B46EA4396E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E46F6CD-652A-43A3-A99C-1FEB4E68995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19D4E8-8540-4E0B-B355-D351A642C828}"/>
              </a:ext>
            </a:extLst>
          </p:cNvPr>
          <p:cNvSpPr>
            <a:spLocks noGrp="1"/>
          </p:cNvSpPr>
          <p:nvPr>
            <p:ph type="dt" sz="half" idx="10"/>
          </p:nvPr>
        </p:nvSpPr>
        <p:spPr/>
        <p:txBody>
          <a:bodyPr/>
          <a:lstStyle/>
          <a:p>
            <a:fld id="{5A0EB822-13BD-44EC-9EC8-402933E83E52}" type="datetimeFigureOut">
              <a:rPr lang="en-US" smtClean="0"/>
              <a:t>7/28/2020</a:t>
            </a:fld>
            <a:endParaRPr lang="en-US"/>
          </a:p>
        </p:txBody>
      </p:sp>
      <p:sp>
        <p:nvSpPr>
          <p:cNvPr id="5" name="Footer Placeholder 4">
            <a:extLst>
              <a:ext uri="{FF2B5EF4-FFF2-40B4-BE49-F238E27FC236}">
                <a16:creationId xmlns:a16="http://schemas.microsoft.com/office/drawing/2014/main" id="{E5D1A9C7-C35B-406B-836C-D9CC2B9DCE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B56B6B-B6E2-4F37-B3D2-6C102C96E780}"/>
              </a:ext>
            </a:extLst>
          </p:cNvPr>
          <p:cNvSpPr>
            <a:spLocks noGrp="1"/>
          </p:cNvSpPr>
          <p:nvPr>
            <p:ph type="sldNum" sz="quarter" idx="12"/>
          </p:nvPr>
        </p:nvSpPr>
        <p:spPr/>
        <p:txBody>
          <a:bodyPr/>
          <a:lstStyle/>
          <a:p>
            <a:fld id="{D10B5F1B-814C-462D-8405-5733271D5BAB}" type="slidenum">
              <a:rPr lang="en-US" smtClean="0"/>
              <a:t>‹#›</a:t>
            </a:fld>
            <a:endParaRPr lang="en-US"/>
          </a:p>
        </p:txBody>
      </p:sp>
    </p:spTree>
    <p:extLst>
      <p:ext uri="{BB962C8B-B14F-4D97-AF65-F5344CB8AC3E}">
        <p14:creationId xmlns:p14="http://schemas.microsoft.com/office/powerpoint/2010/main" val="903729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61210-8C62-4DD8-926E-DCBBB7F31C7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19B9085-43BF-43A5-B071-CBD4457A897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792FEC4-1FD0-45D9-B0E1-94FA94D53CC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2D7C143-DEA5-45A2-86F6-59E9F1F6F8E2}"/>
              </a:ext>
            </a:extLst>
          </p:cNvPr>
          <p:cNvSpPr>
            <a:spLocks noGrp="1"/>
          </p:cNvSpPr>
          <p:nvPr>
            <p:ph type="dt" sz="half" idx="10"/>
          </p:nvPr>
        </p:nvSpPr>
        <p:spPr/>
        <p:txBody>
          <a:bodyPr/>
          <a:lstStyle/>
          <a:p>
            <a:fld id="{5A0EB822-13BD-44EC-9EC8-402933E83E52}" type="datetimeFigureOut">
              <a:rPr lang="en-US" smtClean="0"/>
              <a:t>7/28/2020</a:t>
            </a:fld>
            <a:endParaRPr lang="en-US"/>
          </a:p>
        </p:txBody>
      </p:sp>
      <p:sp>
        <p:nvSpPr>
          <p:cNvPr id="6" name="Footer Placeholder 5">
            <a:extLst>
              <a:ext uri="{FF2B5EF4-FFF2-40B4-BE49-F238E27FC236}">
                <a16:creationId xmlns:a16="http://schemas.microsoft.com/office/drawing/2014/main" id="{23726532-2B16-41F7-B0E6-0984F1DA58F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74F0B3-311D-4623-BBAC-E295883D763B}"/>
              </a:ext>
            </a:extLst>
          </p:cNvPr>
          <p:cNvSpPr>
            <a:spLocks noGrp="1"/>
          </p:cNvSpPr>
          <p:nvPr>
            <p:ph type="sldNum" sz="quarter" idx="12"/>
          </p:nvPr>
        </p:nvSpPr>
        <p:spPr/>
        <p:txBody>
          <a:bodyPr/>
          <a:lstStyle/>
          <a:p>
            <a:fld id="{D10B5F1B-814C-462D-8405-5733271D5BAB}" type="slidenum">
              <a:rPr lang="en-US" smtClean="0"/>
              <a:t>‹#›</a:t>
            </a:fld>
            <a:endParaRPr lang="en-US"/>
          </a:p>
        </p:txBody>
      </p:sp>
    </p:spTree>
    <p:extLst>
      <p:ext uri="{BB962C8B-B14F-4D97-AF65-F5344CB8AC3E}">
        <p14:creationId xmlns:p14="http://schemas.microsoft.com/office/powerpoint/2010/main" val="20800699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7C29FB-1AB6-4362-A79E-0BBC792E8F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C8A3F19-4F61-49CE-A104-91C773552BD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952C3E7-720A-45D0-B4A9-44EE8F59B7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1FBDF57-7F76-426F-BDC2-B477C3ECDC6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1A06DA-BD83-4911-831E-362B813DF9A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E46482C-E2A8-48BA-ABAC-ABC4A4155C05}"/>
              </a:ext>
            </a:extLst>
          </p:cNvPr>
          <p:cNvSpPr>
            <a:spLocks noGrp="1"/>
          </p:cNvSpPr>
          <p:nvPr>
            <p:ph type="dt" sz="half" idx="10"/>
          </p:nvPr>
        </p:nvSpPr>
        <p:spPr/>
        <p:txBody>
          <a:bodyPr/>
          <a:lstStyle/>
          <a:p>
            <a:fld id="{5A0EB822-13BD-44EC-9EC8-402933E83E52}" type="datetimeFigureOut">
              <a:rPr lang="en-US" smtClean="0"/>
              <a:t>7/28/2020</a:t>
            </a:fld>
            <a:endParaRPr lang="en-US"/>
          </a:p>
        </p:txBody>
      </p:sp>
      <p:sp>
        <p:nvSpPr>
          <p:cNvPr id="8" name="Footer Placeholder 7">
            <a:extLst>
              <a:ext uri="{FF2B5EF4-FFF2-40B4-BE49-F238E27FC236}">
                <a16:creationId xmlns:a16="http://schemas.microsoft.com/office/drawing/2014/main" id="{E86CD53E-DE8B-425F-A890-0D2CC9F4455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BD1A170-6F16-4717-B746-CBEC08F6FB69}"/>
              </a:ext>
            </a:extLst>
          </p:cNvPr>
          <p:cNvSpPr>
            <a:spLocks noGrp="1"/>
          </p:cNvSpPr>
          <p:nvPr>
            <p:ph type="sldNum" sz="quarter" idx="12"/>
          </p:nvPr>
        </p:nvSpPr>
        <p:spPr/>
        <p:txBody>
          <a:bodyPr/>
          <a:lstStyle/>
          <a:p>
            <a:fld id="{D10B5F1B-814C-462D-8405-5733271D5BAB}" type="slidenum">
              <a:rPr lang="en-US" smtClean="0"/>
              <a:t>‹#›</a:t>
            </a:fld>
            <a:endParaRPr lang="en-US"/>
          </a:p>
        </p:txBody>
      </p:sp>
    </p:spTree>
    <p:extLst>
      <p:ext uri="{BB962C8B-B14F-4D97-AF65-F5344CB8AC3E}">
        <p14:creationId xmlns:p14="http://schemas.microsoft.com/office/powerpoint/2010/main" val="3518204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5C557-4ECC-4BA2-A245-F79C5E7B40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2ED63AD-E5E0-414A-818C-1464E97839DF}"/>
              </a:ext>
            </a:extLst>
          </p:cNvPr>
          <p:cNvSpPr>
            <a:spLocks noGrp="1"/>
          </p:cNvSpPr>
          <p:nvPr>
            <p:ph type="dt" sz="half" idx="10"/>
          </p:nvPr>
        </p:nvSpPr>
        <p:spPr/>
        <p:txBody>
          <a:bodyPr/>
          <a:lstStyle/>
          <a:p>
            <a:fld id="{5A0EB822-13BD-44EC-9EC8-402933E83E52}" type="datetimeFigureOut">
              <a:rPr lang="en-US" smtClean="0"/>
              <a:t>7/28/2020</a:t>
            </a:fld>
            <a:endParaRPr lang="en-US"/>
          </a:p>
        </p:txBody>
      </p:sp>
      <p:sp>
        <p:nvSpPr>
          <p:cNvPr id="4" name="Footer Placeholder 3">
            <a:extLst>
              <a:ext uri="{FF2B5EF4-FFF2-40B4-BE49-F238E27FC236}">
                <a16:creationId xmlns:a16="http://schemas.microsoft.com/office/drawing/2014/main" id="{F9E48DFB-B5CE-4E79-A288-FC3DD328FB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4CD5CA9-FD75-4E99-9D22-A7212E01E5E2}"/>
              </a:ext>
            </a:extLst>
          </p:cNvPr>
          <p:cNvSpPr>
            <a:spLocks noGrp="1"/>
          </p:cNvSpPr>
          <p:nvPr>
            <p:ph type="sldNum" sz="quarter" idx="12"/>
          </p:nvPr>
        </p:nvSpPr>
        <p:spPr/>
        <p:txBody>
          <a:bodyPr/>
          <a:lstStyle/>
          <a:p>
            <a:fld id="{D10B5F1B-814C-462D-8405-5733271D5BAB}" type="slidenum">
              <a:rPr lang="en-US" smtClean="0"/>
              <a:t>‹#›</a:t>
            </a:fld>
            <a:endParaRPr lang="en-US"/>
          </a:p>
        </p:txBody>
      </p:sp>
    </p:spTree>
    <p:extLst>
      <p:ext uri="{BB962C8B-B14F-4D97-AF65-F5344CB8AC3E}">
        <p14:creationId xmlns:p14="http://schemas.microsoft.com/office/powerpoint/2010/main" val="1468956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530CA2-FC41-4646-ADED-DCDA78C7A229}"/>
              </a:ext>
            </a:extLst>
          </p:cNvPr>
          <p:cNvSpPr>
            <a:spLocks noGrp="1"/>
          </p:cNvSpPr>
          <p:nvPr>
            <p:ph type="dt" sz="half" idx="10"/>
          </p:nvPr>
        </p:nvSpPr>
        <p:spPr/>
        <p:txBody>
          <a:bodyPr/>
          <a:lstStyle/>
          <a:p>
            <a:fld id="{5A0EB822-13BD-44EC-9EC8-402933E83E52}" type="datetimeFigureOut">
              <a:rPr lang="en-US" smtClean="0"/>
              <a:t>7/28/2020</a:t>
            </a:fld>
            <a:endParaRPr lang="en-US"/>
          </a:p>
        </p:txBody>
      </p:sp>
      <p:sp>
        <p:nvSpPr>
          <p:cNvPr id="3" name="Footer Placeholder 2">
            <a:extLst>
              <a:ext uri="{FF2B5EF4-FFF2-40B4-BE49-F238E27FC236}">
                <a16:creationId xmlns:a16="http://schemas.microsoft.com/office/drawing/2014/main" id="{773F6697-47DB-4BD8-A8D8-6E6745D47E6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04E19B-B568-452B-91BF-9B7156D15BB8}"/>
              </a:ext>
            </a:extLst>
          </p:cNvPr>
          <p:cNvSpPr>
            <a:spLocks noGrp="1"/>
          </p:cNvSpPr>
          <p:nvPr>
            <p:ph type="sldNum" sz="quarter" idx="12"/>
          </p:nvPr>
        </p:nvSpPr>
        <p:spPr/>
        <p:txBody>
          <a:bodyPr/>
          <a:lstStyle/>
          <a:p>
            <a:fld id="{D10B5F1B-814C-462D-8405-5733271D5BAB}" type="slidenum">
              <a:rPr lang="en-US" smtClean="0"/>
              <a:t>‹#›</a:t>
            </a:fld>
            <a:endParaRPr lang="en-US"/>
          </a:p>
        </p:txBody>
      </p:sp>
    </p:spTree>
    <p:extLst>
      <p:ext uri="{BB962C8B-B14F-4D97-AF65-F5344CB8AC3E}">
        <p14:creationId xmlns:p14="http://schemas.microsoft.com/office/powerpoint/2010/main" val="41661397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1A9D2-1D05-465A-9048-6634B66CD0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15E24E9-24C4-4D26-8347-4A1DB06D601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23E266E-2ED1-4F38-9638-1BA579689D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C04E90-2A79-427E-BBBA-77EA89B553B2}"/>
              </a:ext>
            </a:extLst>
          </p:cNvPr>
          <p:cNvSpPr>
            <a:spLocks noGrp="1"/>
          </p:cNvSpPr>
          <p:nvPr>
            <p:ph type="dt" sz="half" idx="10"/>
          </p:nvPr>
        </p:nvSpPr>
        <p:spPr/>
        <p:txBody>
          <a:bodyPr/>
          <a:lstStyle/>
          <a:p>
            <a:fld id="{5A0EB822-13BD-44EC-9EC8-402933E83E52}" type="datetimeFigureOut">
              <a:rPr lang="en-US" smtClean="0"/>
              <a:t>7/28/2020</a:t>
            </a:fld>
            <a:endParaRPr lang="en-US"/>
          </a:p>
        </p:txBody>
      </p:sp>
      <p:sp>
        <p:nvSpPr>
          <p:cNvPr id="6" name="Footer Placeholder 5">
            <a:extLst>
              <a:ext uri="{FF2B5EF4-FFF2-40B4-BE49-F238E27FC236}">
                <a16:creationId xmlns:a16="http://schemas.microsoft.com/office/drawing/2014/main" id="{E69FB821-83A0-4BD1-8569-ECDD6DF8AD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929ACB-6F1F-4DB0-BA0B-25722FEBBE1C}"/>
              </a:ext>
            </a:extLst>
          </p:cNvPr>
          <p:cNvSpPr>
            <a:spLocks noGrp="1"/>
          </p:cNvSpPr>
          <p:nvPr>
            <p:ph type="sldNum" sz="quarter" idx="12"/>
          </p:nvPr>
        </p:nvSpPr>
        <p:spPr/>
        <p:txBody>
          <a:bodyPr/>
          <a:lstStyle/>
          <a:p>
            <a:fld id="{D10B5F1B-814C-462D-8405-5733271D5BAB}" type="slidenum">
              <a:rPr lang="en-US" smtClean="0"/>
              <a:t>‹#›</a:t>
            </a:fld>
            <a:endParaRPr lang="en-US"/>
          </a:p>
        </p:txBody>
      </p:sp>
    </p:spTree>
    <p:extLst>
      <p:ext uri="{BB962C8B-B14F-4D97-AF65-F5344CB8AC3E}">
        <p14:creationId xmlns:p14="http://schemas.microsoft.com/office/powerpoint/2010/main" val="158785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B3787F-17D1-48E2-974F-5E6C254F041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DE01858-BCA3-4D7B-8414-238405E3DF0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BA15639-CA28-43D9-B20D-B984E83C8D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A89DEC-92F0-492E-9E8F-91768D44FD02}"/>
              </a:ext>
            </a:extLst>
          </p:cNvPr>
          <p:cNvSpPr>
            <a:spLocks noGrp="1"/>
          </p:cNvSpPr>
          <p:nvPr>
            <p:ph type="dt" sz="half" idx="10"/>
          </p:nvPr>
        </p:nvSpPr>
        <p:spPr/>
        <p:txBody>
          <a:bodyPr/>
          <a:lstStyle/>
          <a:p>
            <a:fld id="{5A0EB822-13BD-44EC-9EC8-402933E83E52}" type="datetimeFigureOut">
              <a:rPr lang="en-US" smtClean="0"/>
              <a:t>7/28/2020</a:t>
            </a:fld>
            <a:endParaRPr lang="en-US"/>
          </a:p>
        </p:txBody>
      </p:sp>
      <p:sp>
        <p:nvSpPr>
          <p:cNvPr id="6" name="Footer Placeholder 5">
            <a:extLst>
              <a:ext uri="{FF2B5EF4-FFF2-40B4-BE49-F238E27FC236}">
                <a16:creationId xmlns:a16="http://schemas.microsoft.com/office/drawing/2014/main" id="{72007E95-A930-4A0A-A319-E85CEE00BB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2DA9EC-1E7A-4390-B265-B32B6D3B832A}"/>
              </a:ext>
            </a:extLst>
          </p:cNvPr>
          <p:cNvSpPr>
            <a:spLocks noGrp="1"/>
          </p:cNvSpPr>
          <p:nvPr>
            <p:ph type="sldNum" sz="quarter" idx="12"/>
          </p:nvPr>
        </p:nvSpPr>
        <p:spPr/>
        <p:txBody>
          <a:bodyPr/>
          <a:lstStyle/>
          <a:p>
            <a:fld id="{D10B5F1B-814C-462D-8405-5733271D5BAB}" type="slidenum">
              <a:rPr lang="en-US" smtClean="0"/>
              <a:t>‹#›</a:t>
            </a:fld>
            <a:endParaRPr lang="en-US"/>
          </a:p>
        </p:txBody>
      </p:sp>
    </p:spTree>
    <p:extLst>
      <p:ext uri="{BB962C8B-B14F-4D97-AF65-F5344CB8AC3E}">
        <p14:creationId xmlns:p14="http://schemas.microsoft.com/office/powerpoint/2010/main" val="8220364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C59CCE-E80B-4E46-9DE5-121AA6733C1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F303B41-F34B-4AC6-B418-C14B4E6384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C62FED1-CF6C-449B-82C2-D193DD50ED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0EB822-13BD-44EC-9EC8-402933E83E52}" type="datetimeFigureOut">
              <a:rPr lang="en-US" smtClean="0"/>
              <a:t>7/28/2020</a:t>
            </a:fld>
            <a:endParaRPr lang="en-US"/>
          </a:p>
        </p:txBody>
      </p:sp>
      <p:sp>
        <p:nvSpPr>
          <p:cNvPr id="5" name="Footer Placeholder 4">
            <a:extLst>
              <a:ext uri="{FF2B5EF4-FFF2-40B4-BE49-F238E27FC236}">
                <a16:creationId xmlns:a16="http://schemas.microsoft.com/office/drawing/2014/main" id="{9C130C9A-143E-4B9C-A68D-1B14B540F3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4EC2E9E-911E-4AE5-ABEC-877755D3C6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0B5F1B-814C-462D-8405-5733271D5BAB}" type="slidenum">
              <a:rPr lang="en-US" smtClean="0"/>
              <a:t>‹#›</a:t>
            </a:fld>
            <a:endParaRPr lang="en-US"/>
          </a:p>
        </p:txBody>
      </p:sp>
    </p:spTree>
    <p:extLst>
      <p:ext uri="{BB962C8B-B14F-4D97-AF65-F5344CB8AC3E}">
        <p14:creationId xmlns:p14="http://schemas.microsoft.com/office/powerpoint/2010/main" val="3916774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emf"/><Relationship Id="rId5" Type="http://schemas.openxmlformats.org/officeDocument/2006/relationships/image" Target="../media/image6.jpeg"/><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emf"/><Relationship Id="rId5" Type="http://schemas.openxmlformats.org/officeDocument/2006/relationships/image" Target="../media/image6.jpeg"/><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emf"/><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7721459" y="6443043"/>
            <a:ext cx="3453604" cy="420628"/>
          </a:xfrm>
          <a:prstGeom prst="rect">
            <a:avLst/>
          </a:prstGeom>
          <a:noFill/>
        </p:spPr>
        <p:txBody>
          <a:bodyPr wrap="square" lIns="91440" tIns="45720" rIns="91440" bIns="45720" rtlCol="0">
            <a:spAutoFit/>
          </a:bodyPr>
          <a:lstStyle/>
          <a:p>
            <a:pPr defTabSz="1219170">
              <a:defRPr/>
            </a:pPr>
            <a:r>
              <a:rPr lang="en-GB" sz="3200" b="1" baseline="30000" dirty="0">
                <a:solidFill>
                  <a:srgbClr val="221282"/>
                </a:solidFill>
                <a:latin typeface="Arial"/>
              </a:rPr>
              <a:t>www.acetforafrica.org</a:t>
            </a:r>
          </a:p>
        </p:txBody>
      </p:sp>
      <p:pic>
        <p:nvPicPr>
          <p:cNvPr id="4" name="Picture 3"/>
          <p:cNvPicPr>
            <a:picLocks noChangeAspect="1"/>
          </p:cNvPicPr>
          <p:nvPr/>
        </p:nvPicPr>
        <p:blipFill>
          <a:blip r:embed="rId2"/>
          <a:stretch>
            <a:fillRect/>
          </a:stretch>
        </p:blipFill>
        <p:spPr>
          <a:xfrm>
            <a:off x="6570017" y="516752"/>
            <a:ext cx="3476808" cy="939705"/>
          </a:xfrm>
          <a:prstGeom prst="rect">
            <a:avLst/>
          </a:prstGeom>
        </p:spPr>
      </p:pic>
      <p:pic>
        <p:nvPicPr>
          <p:cNvPr id="13" name="Picture 12"/>
          <p:cNvPicPr>
            <a:picLocks noChangeAspect="1"/>
          </p:cNvPicPr>
          <p:nvPr/>
        </p:nvPicPr>
        <p:blipFill>
          <a:blip r:embed="rId3"/>
          <a:stretch>
            <a:fillRect/>
          </a:stretch>
        </p:blipFill>
        <p:spPr>
          <a:xfrm>
            <a:off x="-153939" y="-41051"/>
            <a:ext cx="6491205" cy="6958060"/>
          </a:xfrm>
          <a:prstGeom prst="rect">
            <a:avLst/>
          </a:prstGeom>
        </p:spPr>
      </p:pic>
      <p:sp>
        <p:nvSpPr>
          <p:cNvPr id="2" name="TextBox 1">
            <a:extLst>
              <a:ext uri="{FF2B5EF4-FFF2-40B4-BE49-F238E27FC236}">
                <a16:creationId xmlns:a16="http://schemas.microsoft.com/office/drawing/2014/main" id="{1F0B6F54-4EE5-49D3-93A5-0EB7B7D4881A}"/>
              </a:ext>
            </a:extLst>
          </p:cNvPr>
          <p:cNvSpPr txBox="1"/>
          <p:nvPr/>
        </p:nvSpPr>
        <p:spPr>
          <a:xfrm>
            <a:off x="6906582" y="1557826"/>
            <a:ext cx="4805265" cy="2462213"/>
          </a:xfrm>
          <a:prstGeom prst="rect">
            <a:avLst/>
          </a:prstGeom>
          <a:noFill/>
        </p:spPr>
        <p:txBody>
          <a:bodyPr wrap="square" rtlCol="0" anchor="t">
            <a:spAutoFit/>
          </a:bodyPr>
          <a:lstStyle/>
          <a:p>
            <a:pPr algn="ctr"/>
            <a:r>
              <a:rPr lang="en-US" sz="2000" b="1" dirty="0"/>
              <a:t>Joint webinar with the CEoG network</a:t>
            </a:r>
          </a:p>
          <a:p>
            <a:pPr algn="ctr"/>
            <a:r>
              <a:rPr lang="en-US" sz="2000" b="1" dirty="0"/>
              <a:t> </a:t>
            </a:r>
          </a:p>
          <a:p>
            <a:pPr algn="ctr"/>
            <a:r>
              <a:rPr lang="en-US" sz="2000" b="1" i="1" dirty="0" err="1">
                <a:cs typeface="Calibri"/>
              </a:rPr>
              <a:t>webinaire</a:t>
            </a:r>
            <a:r>
              <a:rPr lang="en-US" sz="2000" b="1" i="1" dirty="0">
                <a:cs typeface="Calibri"/>
              </a:rPr>
              <a:t> conjoint avec le r</a:t>
            </a:r>
            <a:r>
              <a:rPr lang="de-DE" sz="2000" b="1" i="1" dirty="0">
                <a:cs typeface="Calibri"/>
              </a:rPr>
              <a:t>éseau CEoG</a:t>
            </a:r>
            <a:endParaRPr lang="en-US" sz="2000" dirty="0">
              <a:cs typeface="Calibri"/>
            </a:endParaRPr>
          </a:p>
          <a:p>
            <a:pPr algn="ctr"/>
            <a:endParaRPr lang="en-US" sz="2000" b="1" dirty="0"/>
          </a:p>
          <a:p>
            <a:pPr algn="ctr"/>
            <a:r>
              <a:rPr lang="en-US" sz="2000" b="1" dirty="0"/>
              <a:t>July 28, 2020</a:t>
            </a:r>
          </a:p>
          <a:p>
            <a:pPr algn="ctr"/>
            <a:endParaRPr lang="en-US" dirty="0">
              <a:cs typeface="Calibri"/>
            </a:endParaRPr>
          </a:p>
          <a:p>
            <a:pPr algn="ctr"/>
            <a:endParaRPr lang="en-US" b="1" dirty="0">
              <a:solidFill>
                <a:schemeClr val="accent2">
                  <a:lumMod val="75000"/>
                </a:schemeClr>
              </a:solidFill>
              <a:effectLst/>
              <a:latin typeface="Calibri Light" panose="020F0302020204030204" pitchFamily="34" charset="0"/>
              <a:ea typeface="Calibri" panose="020F0502020204030204" pitchFamily="34" charset="0"/>
              <a:cs typeface="Times New Roman" panose="02020603050405020304" pitchFamily="18" charset="0"/>
            </a:endParaRPr>
          </a:p>
          <a:p>
            <a:pPr algn="ctr"/>
            <a:endParaRPr lang="en-US" dirty="0">
              <a:solidFill>
                <a:srgbClr val="000000"/>
              </a:solidFill>
              <a:latin typeface="Calibri"/>
              <a:cs typeface="Calibri"/>
            </a:endParaRPr>
          </a:p>
        </p:txBody>
      </p:sp>
      <p:sp>
        <p:nvSpPr>
          <p:cNvPr id="6" name="TextBox 5">
            <a:extLst>
              <a:ext uri="{FF2B5EF4-FFF2-40B4-BE49-F238E27FC236}">
                <a16:creationId xmlns:a16="http://schemas.microsoft.com/office/drawing/2014/main" id="{F4E3AFC3-18C1-4BD3-A55F-77A2D635575D}"/>
              </a:ext>
            </a:extLst>
          </p:cNvPr>
          <p:cNvSpPr txBox="1"/>
          <p:nvPr/>
        </p:nvSpPr>
        <p:spPr>
          <a:xfrm>
            <a:off x="6546724" y="3380871"/>
            <a:ext cx="5524982"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000" b="1" dirty="0">
                <a:solidFill>
                  <a:srgbClr val="C45911"/>
                </a:solidFill>
              </a:rPr>
              <a:t>Recovery strategies from economic crises and COVID-19</a:t>
            </a:r>
          </a:p>
          <a:p>
            <a:pPr algn="ctr"/>
            <a:r>
              <a:rPr lang="en-US" sz="3000" b="1" dirty="0">
                <a:solidFill>
                  <a:srgbClr val="C45911"/>
                </a:solidFill>
              </a:rPr>
              <a:t> </a:t>
            </a:r>
          </a:p>
          <a:p>
            <a:pPr algn="ctr"/>
            <a:r>
              <a:rPr lang="fr-FR" sz="3000" b="1" i="1" dirty="0">
                <a:solidFill>
                  <a:srgbClr val="C45911"/>
                </a:solidFill>
                <a:ea typeface="+mn-lt"/>
                <a:cs typeface="+mn-lt"/>
              </a:rPr>
              <a:t>Stratégies de reprise après les crises économiques et</a:t>
            </a:r>
          </a:p>
          <a:p>
            <a:pPr algn="ctr"/>
            <a:r>
              <a:rPr lang="fr-FR" sz="3000" b="1" i="1" dirty="0">
                <a:solidFill>
                  <a:srgbClr val="C45911"/>
                </a:solidFill>
                <a:ea typeface="+mn-lt"/>
                <a:cs typeface="+mn-lt"/>
              </a:rPr>
              <a:t>COVID-19 </a:t>
            </a:r>
            <a:endParaRPr lang="en-US" sz="3000" b="1" i="1" dirty="0">
              <a:solidFill>
                <a:srgbClr val="C45911"/>
              </a:solidFill>
              <a:latin typeface="Calibri Light"/>
              <a:cs typeface="Times New Roman"/>
            </a:endParaRPr>
          </a:p>
          <a:p>
            <a:pPr algn="ctr"/>
            <a:endParaRPr lang="en-US" sz="3000" b="1" dirty="0">
              <a:solidFill>
                <a:srgbClr val="C45911"/>
              </a:solidFill>
              <a:cs typeface="Calibri"/>
            </a:endParaRPr>
          </a:p>
        </p:txBody>
      </p:sp>
      <p:pic>
        <p:nvPicPr>
          <p:cNvPr id="7" name="Picture 6">
            <a:extLst>
              <a:ext uri="{FF2B5EF4-FFF2-40B4-BE49-F238E27FC236}">
                <a16:creationId xmlns:a16="http://schemas.microsoft.com/office/drawing/2014/main" id="{8AC77A89-E344-4E66-9702-90BFA5CE64AE}"/>
              </a:ext>
            </a:extLst>
          </p:cNvPr>
          <p:cNvPicPr>
            <a:picLocks noChangeAspect="1"/>
          </p:cNvPicPr>
          <p:nvPr/>
        </p:nvPicPr>
        <p:blipFill>
          <a:blip r:embed="rId4"/>
          <a:stretch>
            <a:fillRect/>
          </a:stretch>
        </p:blipFill>
        <p:spPr>
          <a:xfrm>
            <a:off x="10070075" y="579812"/>
            <a:ext cx="2001631" cy="727980"/>
          </a:xfrm>
          <a:prstGeom prst="rect">
            <a:avLst/>
          </a:prstGeom>
        </p:spPr>
      </p:pic>
    </p:spTree>
    <p:extLst>
      <p:ext uri="{BB962C8B-B14F-4D97-AF65-F5344CB8AC3E}">
        <p14:creationId xmlns:p14="http://schemas.microsoft.com/office/powerpoint/2010/main" val="3394610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25DB7B-A516-4772-A7F8-7D4923C7DA0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234" y="80714"/>
            <a:ext cx="2895600" cy="766445"/>
          </a:xfrm>
          <a:prstGeom prst="rect">
            <a:avLst/>
          </a:prstGeom>
          <a:noFill/>
          <a:extLst>
            <a:ext uri="{FAA26D3D-D897-4be2-8F04-BA451C77F1D7}">
              <ma14:placeholderFlag xmlns="" xmlns:lc="http://schemas.openxmlformats.org/drawingml/2006/lockedCanvas"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a:ext>
          </a:extLst>
        </p:spPr>
      </p:pic>
      <p:sp>
        <p:nvSpPr>
          <p:cNvPr id="6" name="TextBox 5">
            <a:extLst>
              <a:ext uri="{FF2B5EF4-FFF2-40B4-BE49-F238E27FC236}">
                <a16:creationId xmlns:a16="http://schemas.microsoft.com/office/drawing/2014/main" id="{664EC47A-985B-440E-865D-BA3D89DAF9D6}"/>
              </a:ext>
            </a:extLst>
          </p:cNvPr>
          <p:cNvSpPr txBox="1"/>
          <p:nvPr/>
        </p:nvSpPr>
        <p:spPr>
          <a:xfrm>
            <a:off x="2198273" y="847159"/>
            <a:ext cx="8219494" cy="738664"/>
          </a:xfrm>
          <a:prstGeom prst="rect">
            <a:avLst/>
          </a:prstGeom>
          <a:noFill/>
        </p:spPr>
        <p:txBody>
          <a:bodyPr wrap="none" rtlCol="0" anchor="t">
            <a:spAutoFit/>
          </a:bodyPr>
          <a:lstStyle/>
          <a:p>
            <a:pPr algn="ctr"/>
            <a:r>
              <a:rPr lang="en-US" sz="2400" b="1" dirty="0">
                <a:solidFill>
                  <a:srgbClr val="C45911"/>
                </a:solidFill>
              </a:rPr>
              <a:t>Support options for CEoG network members by ACET and CEoG</a:t>
            </a:r>
            <a:endParaRPr lang="en-US" sz="2400" b="1" dirty="0">
              <a:solidFill>
                <a:srgbClr val="C45911"/>
              </a:solidFill>
              <a:effectLst/>
              <a:ea typeface="Calibri" panose="020F0502020204030204" pitchFamily="34" charset="0"/>
              <a:cs typeface="Calibri"/>
            </a:endParaRPr>
          </a:p>
          <a:p>
            <a:pPr marL="0" marR="0">
              <a:spcBef>
                <a:spcPts val="0"/>
              </a:spcBef>
              <a:spcAft>
                <a:spcPts val="0"/>
              </a:spcAft>
            </a:pPr>
            <a:endParaRPr lang="en-US" sz="1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A7CCA176-57EA-47E0-B945-FC25CE0423C4}"/>
              </a:ext>
            </a:extLst>
          </p:cNvPr>
          <p:cNvSpPr txBox="1"/>
          <p:nvPr/>
        </p:nvSpPr>
        <p:spPr>
          <a:xfrm>
            <a:off x="205560" y="1543187"/>
            <a:ext cx="11787375" cy="6263253"/>
          </a:xfrm>
          <a:prstGeom prst="rect">
            <a:avLst/>
          </a:prstGeom>
          <a:noFill/>
        </p:spPr>
        <p:txBody>
          <a:bodyPr wrap="square" rtlCol="0" anchor="t">
            <a:spAutoFit/>
          </a:bodyPr>
          <a:lstStyle/>
          <a:p>
            <a:r>
              <a:rPr lang="en-US" sz="2000" b="1" dirty="0"/>
              <a:t>Broker and Facilitate Research and Support</a:t>
            </a:r>
          </a:p>
          <a:p>
            <a:pPr marL="285750" indent="-285750">
              <a:buFont typeface="Arial" panose="020B0604020202020204" pitchFamily="34" charset="0"/>
              <a:buChar char="•"/>
            </a:pPr>
            <a:r>
              <a:rPr lang="en-US" sz="2000" dirty="0"/>
              <a:t>On-demand research and policy briefs.</a:t>
            </a:r>
          </a:p>
          <a:p>
            <a:pPr marL="285750" indent="-285750">
              <a:buFont typeface="Arial" panose="020B0604020202020204" pitchFamily="34" charset="0"/>
              <a:buChar char="•"/>
            </a:pPr>
            <a:r>
              <a:rPr lang="en-US" sz="2000" dirty="0"/>
              <a:t>Working with national policy institutes to tailor research to country conditions.</a:t>
            </a:r>
          </a:p>
          <a:p>
            <a:pPr marL="285750" indent="-285750">
              <a:buFont typeface="Arial" panose="020B0604020202020204" pitchFamily="34" charset="0"/>
              <a:buChar char="•"/>
            </a:pPr>
            <a:r>
              <a:rPr lang="en-US" sz="2000" dirty="0"/>
              <a:t>Support to National COVID-19 task forces/action plans.</a:t>
            </a:r>
          </a:p>
          <a:p>
            <a:pPr marL="285750" indent="-285750">
              <a:buFont typeface="Arial" panose="020B0604020202020204" pitchFamily="34" charset="0"/>
              <a:buChar char="•"/>
            </a:pPr>
            <a:r>
              <a:rPr lang="en-US" sz="2000" dirty="0"/>
              <a:t>Brokering support through networks of development partners and stakeholders.</a:t>
            </a:r>
          </a:p>
          <a:p>
            <a:r>
              <a:rPr lang="en-US" sz="2000" dirty="0"/>
              <a:t>	</a:t>
            </a:r>
            <a:endParaRPr lang="en-US" sz="2000" dirty="0">
              <a:cs typeface="Calibri"/>
            </a:endParaRPr>
          </a:p>
          <a:p>
            <a:r>
              <a:rPr lang="en-US" sz="2000" b="1" dirty="0"/>
              <a:t>Capacity Support</a:t>
            </a:r>
          </a:p>
          <a:p>
            <a:pPr marL="285750" indent="-285750">
              <a:buFont typeface="Arial" panose="020B0604020202020204" pitchFamily="34" charset="0"/>
              <a:buChar char="•"/>
            </a:pPr>
            <a:r>
              <a:rPr lang="en-US" sz="2000" dirty="0"/>
              <a:t>CEoG Fellows to directly support chief economic advisors (rapid response fellows and 1 year fellowships)</a:t>
            </a:r>
          </a:p>
          <a:p>
            <a:pPr marL="285750" indent="-285750">
              <a:buFont typeface="Arial" panose="020B0604020202020204" pitchFamily="34" charset="0"/>
              <a:buChar char="•"/>
            </a:pPr>
            <a:r>
              <a:rPr lang="en-US" sz="2000" dirty="0"/>
              <a:t>ACET Transformation Fellows to </a:t>
            </a:r>
            <a:r>
              <a:rPr lang="en-US" sz="2000"/>
              <a:t>support African </a:t>
            </a:r>
            <a:r>
              <a:rPr lang="en-US" sz="2000" dirty="0"/>
              <a:t>policy institutes. </a:t>
            </a:r>
            <a:br>
              <a:rPr lang="en-US" sz="2000" dirty="0"/>
            </a:br>
            <a:endParaRPr lang="en-US" sz="2000" dirty="0">
              <a:cs typeface="Calibri" panose="020F0502020204030204"/>
            </a:endParaRPr>
          </a:p>
          <a:p>
            <a:r>
              <a:rPr lang="en-US" sz="2000" b="1" dirty="0"/>
              <a:t>Advocacy and Knowledge Exchange</a:t>
            </a:r>
          </a:p>
          <a:p>
            <a:pPr marL="285750" indent="-285750">
              <a:buFont typeface="Arial" panose="020B0604020202020204" pitchFamily="34" charset="0"/>
              <a:buChar char="•"/>
            </a:pPr>
            <a:r>
              <a:rPr lang="en-US" sz="2000" dirty="0"/>
              <a:t>Series of COVID-19 webinars for the CEoG network for aggregating new knowledge on pandemic responses.</a:t>
            </a:r>
          </a:p>
          <a:p>
            <a:pPr marL="285750" indent="-285750">
              <a:buFont typeface="Arial" panose="020B0604020202020204" pitchFamily="34" charset="0"/>
              <a:buChar char="•"/>
            </a:pPr>
            <a:r>
              <a:rPr lang="en-US" sz="2000" dirty="0"/>
              <a:t>Workshops on thematic topics bringing together CEoG network with domestic think tanks and experts.</a:t>
            </a:r>
          </a:p>
          <a:p>
            <a:pPr marL="285750" indent="-285750">
              <a:buFont typeface="Arial" panose="020B0604020202020204" pitchFamily="34" charset="0"/>
              <a:buChar char="•"/>
            </a:pPr>
            <a:r>
              <a:rPr lang="en-US" sz="2000" dirty="0"/>
              <a:t>Curate inputs, research, analysis and other COVID-19 related activities of development organizations.</a:t>
            </a:r>
          </a:p>
          <a:p>
            <a:pPr marL="285750" indent="-285750">
              <a:buFont typeface="Arial" panose="020B0604020202020204" pitchFamily="34" charset="0"/>
              <a:buChar char="•"/>
            </a:pPr>
            <a:r>
              <a:rPr lang="en-US" sz="2000" dirty="0"/>
              <a:t>Engagements with Heads of States, Ministers, and other stakeholders regarding COVID-19 policy implementation.</a:t>
            </a:r>
          </a:p>
          <a:p>
            <a:endParaRPr lang="en-US" dirty="0"/>
          </a:p>
          <a:p>
            <a:endParaRPr lang="en-US" sz="1500" dirty="0"/>
          </a:p>
          <a:p>
            <a:endParaRPr lang="en-US" sz="1500" dirty="0"/>
          </a:p>
          <a:p>
            <a:endParaRPr lang="en-US" sz="1500" dirty="0"/>
          </a:p>
          <a:p>
            <a:endParaRPr lang="en-US" dirty="0"/>
          </a:p>
        </p:txBody>
      </p:sp>
      <p:pic>
        <p:nvPicPr>
          <p:cNvPr id="9" name="Picture 8">
            <a:extLst>
              <a:ext uri="{FF2B5EF4-FFF2-40B4-BE49-F238E27FC236}">
                <a16:creationId xmlns:a16="http://schemas.microsoft.com/office/drawing/2014/main" id="{08E44277-7AD0-40D1-8435-A6E2765FCFE1}"/>
              </a:ext>
            </a:extLst>
          </p:cNvPr>
          <p:cNvPicPr/>
          <p:nvPr/>
        </p:nvPicPr>
        <p:blipFill>
          <a:blip r:embed="rId3"/>
          <a:stretch>
            <a:fillRect/>
          </a:stretch>
        </p:blipFill>
        <p:spPr>
          <a:xfrm>
            <a:off x="4988242" y="228184"/>
            <a:ext cx="1895475" cy="461010"/>
          </a:xfrm>
          <a:prstGeom prst="rect">
            <a:avLst/>
          </a:prstGeom>
        </p:spPr>
      </p:pic>
      <p:pic>
        <p:nvPicPr>
          <p:cNvPr id="11" name="Picture 6">
            <a:extLst>
              <a:ext uri="{FF2B5EF4-FFF2-40B4-BE49-F238E27FC236}">
                <a16:creationId xmlns:a16="http://schemas.microsoft.com/office/drawing/2014/main" id="{BB84B884-C52C-45F1-BE35-44EFB3E91FD2}"/>
              </a:ext>
            </a:extLst>
          </p:cNvPr>
          <p:cNvPicPr>
            <a:picLocks noChangeAspect="1"/>
          </p:cNvPicPr>
          <p:nvPr/>
        </p:nvPicPr>
        <p:blipFill>
          <a:blip r:embed="rId4"/>
          <a:stretch>
            <a:fillRect/>
          </a:stretch>
        </p:blipFill>
        <p:spPr>
          <a:xfrm>
            <a:off x="9677488" y="86406"/>
            <a:ext cx="2396837" cy="871714"/>
          </a:xfrm>
          <a:prstGeom prst="rect">
            <a:avLst/>
          </a:prstGeom>
        </p:spPr>
      </p:pic>
    </p:spTree>
    <p:extLst>
      <p:ext uri="{BB962C8B-B14F-4D97-AF65-F5344CB8AC3E}">
        <p14:creationId xmlns:p14="http://schemas.microsoft.com/office/powerpoint/2010/main" val="817604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25DB7B-A516-4772-A7F8-7D4923C7DA03}"/>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4234" y="80714"/>
            <a:ext cx="2895600" cy="766445"/>
          </a:xfrm>
          <a:prstGeom prst="rect">
            <a:avLst/>
          </a:prstGeom>
          <a:noFill/>
          <a:extLst>
            <a:ext uri="{FAA26D3D-D897-4be2-8F04-BA451C77F1D7}">
              <ma14:placeholderFlag xmlns="" xmlns:lc="http://schemas.openxmlformats.org/drawingml/2006/lockedCanvas" xmlns:ma14="http://schemas.microsoft.com/office/mac/drawingml/2011/main"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4="http://schemas.microsoft.com/office/word/2010/wordml" xmlns:w="http://schemas.openxmlformats.org/wordprocessingml/2006/main" xmlns:w10="urn:schemas-microsoft-com:office:word" xmlns:wp="http://schemas.openxmlformats.org/drawingml/2006/wordprocessingDrawing" xmlns:wp14="http://schemas.microsoft.com/office/word/2010/wordprocessingDrawing" xmlns:v="urn:schemas-microsoft-com:vml" xmlns:m="http://schemas.openxmlformats.org/officeDocument/2006/math" xmlns:o="urn:schemas-microsoft-com:office:office" xmlns:mv="urn:schemas-microsoft-com:mac:vml" xmlns:mc="http://schemas.openxmlformats.org/markup-compatibility/2006" xmlns:mo="http://schemas.microsoft.com/office/mac/office/2008/main" xmlns:wpc="http://schemas.microsoft.com/office/word/2010/wordprocessingCanvas"/>
            </a:ext>
          </a:extLst>
        </p:spPr>
      </p:pic>
      <p:sp>
        <p:nvSpPr>
          <p:cNvPr id="6" name="TextBox 5">
            <a:extLst>
              <a:ext uri="{FF2B5EF4-FFF2-40B4-BE49-F238E27FC236}">
                <a16:creationId xmlns:a16="http://schemas.microsoft.com/office/drawing/2014/main" id="{664EC47A-985B-440E-865D-BA3D89DAF9D6}"/>
              </a:ext>
            </a:extLst>
          </p:cNvPr>
          <p:cNvSpPr txBox="1"/>
          <p:nvPr/>
        </p:nvSpPr>
        <p:spPr>
          <a:xfrm>
            <a:off x="2004370" y="847159"/>
            <a:ext cx="8607293" cy="707886"/>
          </a:xfrm>
          <a:prstGeom prst="rect">
            <a:avLst/>
          </a:prstGeom>
          <a:noFill/>
        </p:spPr>
        <p:txBody>
          <a:bodyPr wrap="none" rtlCol="0">
            <a:spAutoFit/>
          </a:bodyPr>
          <a:lstStyle/>
          <a:p>
            <a:pPr algn="ctr"/>
            <a:r>
              <a:rPr lang="fr-FR" sz="2200" b="1" dirty="0">
                <a:solidFill>
                  <a:schemeClr val="accent2">
                    <a:lumMod val="75000"/>
                  </a:schemeClr>
                </a:solidFill>
                <a:latin typeface="Calibri" panose="020F0502020204030204" pitchFamily="34" charset="0"/>
                <a:ea typeface="Calibri" panose="020F0502020204030204" pitchFamily="34" charset="0"/>
                <a:cs typeface="Times New Roman" panose="02020603050405020304" pitchFamily="18" charset="0"/>
              </a:rPr>
              <a:t>Options de support pour les membres du réseau CEoG par ACET et CEoG</a:t>
            </a:r>
            <a:endParaRPr lang="en-US" sz="22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b="1" i="1" dirty="0">
                <a:solidFill>
                  <a:schemeClr val="accent2">
                    <a:lumMod val="75000"/>
                  </a:schemeClr>
                </a:solidFill>
                <a:effectLst/>
                <a:latin typeface="Calibri Light" panose="020F0302020204030204" pitchFamily="34" charset="0"/>
                <a:ea typeface="Calibri" panose="020F0502020204030204" pitchFamily="34" charset="0"/>
                <a:cs typeface="Times New Roman" panose="02020603050405020304" pitchFamily="18" charset="0"/>
              </a:rPr>
              <a:t> </a:t>
            </a:r>
            <a:endParaRPr lang="en-US" sz="18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A7CCA176-57EA-47E0-B945-FC25CE0423C4}"/>
              </a:ext>
            </a:extLst>
          </p:cNvPr>
          <p:cNvSpPr txBox="1"/>
          <p:nvPr/>
        </p:nvSpPr>
        <p:spPr>
          <a:xfrm>
            <a:off x="163808" y="1442746"/>
            <a:ext cx="12288416" cy="6740307"/>
          </a:xfrm>
          <a:prstGeom prst="rect">
            <a:avLst/>
          </a:prstGeom>
          <a:noFill/>
        </p:spPr>
        <p:txBody>
          <a:bodyPr wrap="square" rtlCol="0">
            <a:spAutoFit/>
          </a:bodyPr>
          <a:lstStyle/>
          <a:p>
            <a:r>
              <a:rPr lang="fr-FR" b="1" dirty="0"/>
              <a:t>Faciliter la recherche et le soutien pour les unit</a:t>
            </a:r>
            <a:r>
              <a:rPr lang="de-DE" b="1" dirty="0"/>
              <a:t>és CEoG</a:t>
            </a:r>
            <a:endParaRPr lang="fr-FR" b="1" dirty="0"/>
          </a:p>
          <a:p>
            <a:pPr marL="342900" indent="-342900">
              <a:buFont typeface="Arial" panose="020B0604020202020204" pitchFamily="34" charset="0"/>
              <a:buChar char="•"/>
            </a:pPr>
            <a:r>
              <a:rPr lang="fr-FR" dirty="0"/>
              <a:t>Fournir des notes d'orientation spécifiques à chaque pays sur les questions qui se posent lorsque les gouvernements réagissent à la pandémie.</a:t>
            </a:r>
          </a:p>
          <a:p>
            <a:pPr marL="342900" indent="-342900">
              <a:buFont typeface="Arial" panose="020B0604020202020204" pitchFamily="34" charset="0"/>
              <a:buChar char="•"/>
            </a:pPr>
            <a:r>
              <a:rPr lang="fr-FR" dirty="0"/>
              <a:t>Travailler avec les </a:t>
            </a:r>
            <a:r>
              <a:rPr lang="fr-FR" dirty="0" err="1"/>
              <a:t>think</a:t>
            </a:r>
            <a:r>
              <a:rPr lang="fr-FR" dirty="0"/>
              <a:t> tanks (instituts de recherche) nationaux pour adapter la recherche aux conditions du pays.</a:t>
            </a:r>
          </a:p>
          <a:p>
            <a:pPr marL="342900" indent="-342900">
              <a:buFont typeface="Arial" panose="020B0604020202020204" pitchFamily="34" charset="0"/>
              <a:buChar char="•"/>
            </a:pPr>
            <a:r>
              <a:rPr lang="fr-FR" dirty="0"/>
              <a:t>Soutien aux COVID-19 plans d'action nationaux</a:t>
            </a:r>
          </a:p>
          <a:p>
            <a:pPr marL="342900" indent="-342900">
              <a:buFont typeface="Arial" panose="020B0604020202020204" pitchFamily="34" charset="0"/>
              <a:buChar char="•"/>
            </a:pPr>
            <a:r>
              <a:rPr lang="fr-FR" dirty="0"/>
              <a:t>Soutien au courtage par le biais de réseaux de partenaires de développement et de parties prenantes. </a:t>
            </a:r>
            <a:r>
              <a:rPr lang="en-US" dirty="0"/>
              <a:t>	</a:t>
            </a:r>
          </a:p>
          <a:p>
            <a:pPr marL="342900" indent="-342900">
              <a:buFont typeface="Arial" panose="020B0604020202020204" pitchFamily="34" charset="0"/>
              <a:buChar char="•"/>
            </a:pPr>
            <a:endParaRPr lang="en-US" dirty="0"/>
          </a:p>
          <a:p>
            <a:r>
              <a:rPr lang="fr-FR" b="1" dirty="0"/>
              <a:t>Support de capacité</a:t>
            </a:r>
          </a:p>
          <a:p>
            <a:pPr marL="342900" indent="-342900">
              <a:buFont typeface="Arial" panose="020B0604020202020204" pitchFamily="34" charset="0"/>
              <a:buChar char="•"/>
            </a:pPr>
            <a:r>
              <a:rPr lang="fr-FR" dirty="0"/>
              <a:t>Programme de bourses CEoG:  boursier/étudiant chercheur CEoG pour travailler directement avec un membre CEoG</a:t>
            </a:r>
          </a:p>
          <a:p>
            <a:pPr marL="342900" indent="-342900">
              <a:buFont typeface="Arial" panose="020B0604020202020204" pitchFamily="34" charset="0"/>
              <a:buChar char="•"/>
            </a:pPr>
            <a:r>
              <a:rPr lang="fr-FR" i="1" dirty="0"/>
              <a:t>ACET Transformation </a:t>
            </a:r>
            <a:r>
              <a:rPr lang="fr-FR" i="1" dirty="0" err="1"/>
              <a:t>Fellows</a:t>
            </a:r>
            <a:r>
              <a:rPr lang="fr-FR" dirty="0"/>
              <a:t> à soutenir les instituts de recherches Africains</a:t>
            </a:r>
          </a:p>
          <a:p>
            <a:endParaRPr lang="en-US" dirty="0"/>
          </a:p>
          <a:p>
            <a:r>
              <a:rPr lang="fr-FR" b="1" dirty="0"/>
              <a:t>Plaidoyer et échange de connaissances</a:t>
            </a:r>
          </a:p>
          <a:p>
            <a:pPr marL="342900" indent="-342900">
              <a:buFont typeface="Arial" panose="020B0604020202020204" pitchFamily="34" charset="0"/>
              <a:buChar char="•"/>
            </a:pPr>
            <a:r>
              <a:rPr lang="fr-FR" dirty="0"/>
              <a:t>Série de webinaires COVID-19 pour le réseau CEoG pour rassembler de nouvelles connaissances sur les réponses à la pandémie.</a:t>
            </a:r>
          </a:p>
          <a:p>
            <a:pPr marL="342900" indent="-342900">
              <a:buFont typeface="Arial" panose="020B0604020202020204" pitchFamily="34" charset="0"/>
              <a:buChar char="•"/>
            </a:pPr>
            <a:r>
              <a:rPr lang="fr-FR" dirty="0"/>
              <a:t>Ateliers sur des sujets thématiques réunissant le réseau CEoG avec des </a:t>
            </a:r>
            <a:r>
              <a:rPr lang="fr-FR" dirty="0" err="1"/>
              <a:t>think</a:t>
            </a:r>
            <a:r>
              <a:rPr lang="fr-FR" dirty="0"/>
              <a:t> tanks et experts nationaux.</a:t>
            </a:r>
          </a:p>
          <a:p>
            <a:pPr marL="342900" indent="-342900">
              <a:buFont typeface="Arial" panose="020B0604020202020204" pitchFamily="34" charset="0"/>
              <a:buChar char="•"/>
            </a:pPr>
            <a:r>
              <a:rPr lang="fr-FR" dirty="0"/>
              <a:t>Organiser les contributions, la recherche, l'analyse et d'autres activités liées au COVID-19 des organisations de développement.</a:t>
            </a:r>
          </a:p>
          <a:p>
            <a:pPr marL="342900" indent="-342900">
              <a:buFont typeface="Arial" panose="020B0604020202020204" pitchFamily="34" charset="0"/>
              <a:buChar char="•"/>
            </a:pPr>
            <a:r>
              <a:rPr lang="fr-FR" dirty="0"/>
              <a:t>Engagements avec les chefs d'État, les ministres et d'autres parties prenantes concernant la mise en œuvre de la politique COVID-19</a:t>
            </a:r>
            <a:r>
              <a:rPr lang="en-US" dirty="0"/>
              <a:t>.</a:t>
            </a:r>
          </a:p>
          <a:p>
            <a:endParaRPr lang="en-US" dirty="0"/>
          </a:p>
          <a:p>
            <a:endParaRPr lang="en-US" dirty="0"/>
          </a:p>
          <a:p>
            <a:endParaRPr lang="en-US" dirty="0"/>
          </a:p>
          <a:p>
            <a:endParaRPr lang="en-US" dirty="0"/>
          </a:p>
          <a:p>
            <a:endParaRPr lang="en-US" dirty="0"/>
          </a:p>
        </p:txBody>
      </p:sp>
      <p:pic>
        <p:nvPicPr>
          <p:cNvPr id="9" name="Picture 8">
            <a:extLst>
              <a:ext uri="{FF2B5EF4-FFF2-40B4-BE49-F238E27FC236}">
                <a16:creationId xmlns:a16="http://schemas.microsoft.com/office/drawing/2014/main" id="{08E44277-7AD0-40D1-8435-A6E2765FCFE1}"/>
              </a:ext>
            </a:extLst>
          </p:cNvPr>
          <p:cNvPicPr/>
          <p:nvPr/>
        </p:nvPicPr>
        <p:blipFill>
          <a:blip r:embed="rId3"/>
          <a:stretch>
            <a:fillRect/>
          </a:stretch>
        </p:blipFill>
        <p:spPr>
          <a:xfrm>
            <a:off x="4988242" y="228184"/>
            <a:ext cx="1895475" cy="461010"/>
          </a:xfrm>
          <a:prstGeom prst="rect">
            <a:avLst/>
          </a:prstGeom>
        </p:spPr>
      </p:pic>
      <p:pic>
        <p:nvPicPr>
          <p:cNvPr id="10" name="Picture 6">
            <a:extLst>
              <a:ext uri="{FF2B5EF4-FFF2-40B4-BE49-F238E27FC236}">
                <a16:creationId xmlns:a16="http://schemas.microsoft.com/office/drawing/2014/main" id="{CD1CE4C3-CB2C-4126-8FED-8FDEFE9DEF2B}"/>
              </a:ext>
            </a:extLst>
          </p:cNvPr>
          <p:cNvPicPr>
            <a:picLocks noChangeAspect="1"/>
          </p:cNvPicPr>
          <p:nvPr/>
        </p:nvPicPr>
        <p:blipFill>
          <a:blip r:embed="rId4"/>
          <a:stretch>
            <a:fillRect/>
          </a:stretch>
        </p:blipFill>
        <p:spPr>
          <a:xfrm>
            <a:off x="9663295" y="39770"/>
            <a:ext cx="2396837" cy="871714"/>
          </a:xfrm>
          <a:prstGeom prst="rect">
            <a:avLst/>
          </a:prstGeom>
        </p:spPr>
      </p:pic>
    </p:spTree>
    <p:extLst>
      <p:ext uri="{BB962C8B-B14F-4D97-AF65-F5344CB8AC3E}">
        <p14:creationId xmlns:p14="http://schemas.microsoft.com/office/powerpoint/2010/main" val="2115483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7460" y="0"/>
            <a:ext cx="12256072" cy="140360"/>
          </a:xfrm>
          <a:prstGeom prst="rect">
            <a:avLst/>
          </a:prstGeom>
        </p:spPr>
      </p:pic>
      <p:sp>
        <p:nvSpPr>
          <p:cNvPr id="12" name="TextBox 11"/>
          <p:cNvSpPr txBox="1"/>
          <p:nvPr/>
        </p:nvSpPr>
        <p:spPr>
          <a:xfrm>
            <a:off x="3959480" y="6475908"/>
            <a:ext cx="4248665" cy="311175"/>
          </a:xfrm>
          <a:prstGeom prst="rect">
            <a:avLst/>
          </a:prstGeom>
          <a:noFill/>
        </p:spPr>
        <p:txBody>
          <a:bodyPr wrap="square" lIns="91440" tIns="45720" rIns="91440" bIns="45720" rtlCol="0">
            <a:spAutoFit/>
          </a:bodyPr>
          <a:lstStyle/>
          <a:p>
            <a:pPr algn="ctr" defTabSz="914377">
              <a:defRPr/>
            </a:pPr>
            <a:r>
              <a:rPr lang="en-GB" sz="2133" baseline="30000">
                <a:solidFill>
                  <a:srgbClr val="221282"/>
                </a:solidFill>
                <a:latin typeface="Arial"/>
              </a:rPr>
              <a:t>African </a:t>
            </a:r>
            <a:r>
              <a:rPr lang="en-US" sz="2133" baseline="30000">
                <a:solidFill>
                  <a:srgbClr val="221282"/>
                </a:solidFill>
                <a:latin typeface="Arial"/>
              </a:rPr>
              <a:t>Center</a:t>
            </a:r>
            <a:r>
              <a:rPr lang="en-GB" sz="2133" baseline="30000">
                <a:solidFill>
                  <a:srgbClr val="221282"/>
                </a:solidFill>
                <a:latin typeface="Arial"/>
              </a:rPr>
              <a:t> for Economic Transformation</a:t>
            </a:r>
          </a:p>
        </p:txBody>
      </p:sp>
      <p:sp>
        <p:nvSpPr>
          <p:cNvPr id="14" name="TextBox 13"/>
          <p:cNvSpPr txBox="1"/>
          <p:nvPr/>
        </p:nvSpPr>
        <p:spPr>
          <a:xfrm>
            <a:off x="9641502" y="6464983"/>
            <a:ext cx="2347785" cy="338554"/>
          </a:xfrm>
          <a:prstGeom prst="rect">
            <a:avLst/>
          </a:prstGeom>
          <a:noFill/>
        </p:spPr>
        <p:txBody>
          <a:bodyPr wrap="square" lIns="91440" tIns="45720" rIns="91440" bIns="45720" rtlCol="0">
            <a:spAutoFit/>
          </a:bodyPr>
          <a:lstStyle/>
          <a:p>
            <a:pPr algn="r" defTabSz="1219170">
              <a:defRPr/>
            </a:pPr>
            <a:r>
              <a:rPr lang="en-GB" sz="2400" b="1" baseline="30000">
                <a:solidFill>
                  <a:srgbClr val="221282"/>
                </a:solidFill>
                <a:latin typeface="Arial"/>
              </a:rPr>
              <a:t>www.acetforafrica.org</a:t>
            </a:r>
          </a:p>
        </p:txBody>
      </p:sp>
      <p:sp>
        <p:nvSpPr>
          <p:cNvPr id="8" name="TextBox 7">
            <a:extLst>
              <a:ext uri="{FF2B5EF4-FFF2-40B4-BE49-F238E27FC236}">
                <a16:creationId xmlns:a16="http://schemas.microsoft.com/office/drawing/2014/main" id="{AE11D6EB-0CB7-40F5-B1F5-1047C1777859}"/>
              </a:ext>
            </a:extLst>
          </p:cNvPr>
          <p:cNvSpPr txBox="1"/>
          <p:nvPr/>
        </p:nvSpPr>
        <p:spPr>
          <a:xfrm>
            <a:off x="4183921" y="1471133"/>
            <a:ext cx="7812000" cy="3529171"/>
          </a:xfrm>
          <a:prstGeom prst="rect">
            <a:avLst/>
          </a:prstGeom>
          <a:noFill/>
        </p:spPr>
        <p:txBody>
          <a:bodyPr wrap="square" rtlCol="0">
            <a:spAutoFit/>
          </a:bodyPr>
          <a:lstStyle/>
          <a:p>
            <a:pPr algn="ctr">
              <a:spcAft>
                <a:spcPts val="267"/>
              </a:spcAft>
            </a:pPr>
            <a:r>
              <a:rPr lang="en-US" sz="3200" baseline="30000">
                <a:solidFill>
                  <a:srgbClr val="221282"/>
                </a:solidFill>
                <a:latin typeface="Arial"/>
                <a:cs typeface="Arial"/>
              </a:rPr>
              <a:t>Our </a:t>
            </a:r>
            <a:r>
              <a:rPr lang="en-US" sz="3200" b="1" baseline="30000">
                <a:solidFill>
                  <a:srgbClr val="221282"/>
                </a:solidFill>
                <a:latin typeface="Arial"/>
                <a:cs typeface="Arial"/>
              </a:rPr>
              <a:t>vision</a:t>
            </a:r>
            <a:r>
              <a:rPr lang="en-US" sz="3200" baseline="30000">
                <a:solidFill>
                  <a:srgbClr val="221282"/>
                </a:solidFill>
                <a:latin typeface="Arial"/>
                <a:cs typeface="Arial"/>
              </a:rPr>
              <a:t> is an economically transformed Africa within a generation. </a:t>
            </a:r>
          </a:p>
          <a:p>
            <a:pPr algn="ctr">
              <a:spcAft>
                <a:spcPts val="267"/>
              </a:spcAft>
            </a:pPr>
            <a:endParaRPr lang="en-US" sz="3200" baseline="30000">
              <a:solidFill>
                <a:srgbClr val="221282"/>
              </a:solidFill>
              <a:latin typeface="Arial"/>
              <a:cs typeface="Arial"/>
            </a:endParaRPr>
          </a:p>
          <a:p>
            <a:pPr algn="ctr">
              <a:spcAft>
                <a:spcPts val="267"/>
              </a:spcAft>
            </a:pPr>
            <a:r>
              <a:rPr lang="en-US" sz="3200" baseline="30000">
                <a:solidFill>
                  <a:srgbClr val="221282"/>
                </a:solidFill>
                <a:latin typeface="Arial"/>
                <a:cs typeface="Arial"/>
              </a:rPr>
              <a:t>Our </a:t>
            </a:r>
            <a:r>
              <a:rPr lang="en-US" sz="3200" b="1" baseline="30000">
                <a:solidFill>
                  <a:srgbClr val="221282"/>
                </a:solidFill>
                <a:latin typeface="Arial"/>
                <a:cs typeface="Arial"/>
              </a:rPr>
              <a:t>mission </a:t>
            </a:r>
            <a:r>
              <a:rPr lang="en-US" sz="3200" baseline="30000">
                <a:solidFill>
                  <a:srgbClr val="221282"/>
                </a:solidFill>
                <a:latin typeface="Arial"/>
                <a:cs typeface="Arial"/>
              </a:rPr>
              <a:t>is to help government and business deliver economic transformation that improves lives.</a:t>
            </a:r>
          </a:p>
          <a:p>
            <a:pPr algn="ctr">
              <a:spcAft>
                <a:spcPts val="267"/>
              </a:spcAft>
            </a:pPr>
            <a:endParaRPr lang="en-US" sz="3200" baseline="30000">
              <a:solidFill>
                <a:srgbClr val="221282"/>
              </a:solidFill>
              <a:latin typeface="Arial"/>
              <a:cs typeface="Arial"/>
            </a:endParaRPr>
          </a:p>
          <a:p>
            <a:pPr algn="ctr">
              <a:spcAft>
                <a:spcPts val="267"/>
              </a:spcAft>
            </a:pPr>
            <a:r>
              <a:rPr lang="en-US" sz="3200" baseline="30000">
                <a:solidFill>
                  <a:srgbClr val="221282"/>
                </a:solidFill>
                <a:latin typeface="Arial"/>
                <a:cs typeface="Arial"/>
              </a:rPr>
              <a:t>Our </a:t>
            </a:r>
            <a:r>
              <a:rPr lang="en-US" sz="3200" b="1" baseline="30000">
                <a:solidFill>
                  <a:srgbClr val="221282"/>
                </a:solidFill>
                <a:latin typeface="Arial"/>
                <a:cs typeface="Arial"/>
              </a:rPr>
              <a:t>long-term outcome </a:t>
            </a:r>
            <a:r>
              <a:rPr lang="en-US" sz="3200" baseline="30000">
                <a:solidFill>
                  <a:srgbClr val="221282"/>
                </a:solidFill>
                <a:latin typeface="Arial"/>
                <a:cs typeface="Arial"/>
              </a:rPr>
              <a:t>is economic transformation and improved human wellbeing through diversified production, competitive exports, increased productivity, and upgraded technology.</a:t>
            </a:r>
          </a:p>
        </p:txBody>
      </p:sp>
      <p:sp>
        <p:nvSpPr>
          <p:cNvPr id="2" name="TextBox 1">
            <a:extLst>
              <a:ext uri="{FF2B5EF4-FFF2-40B4-BE49-F238E27FC236}">
                <a16:creationId xmlns:a16="http://schemas.microsoft.com/office/drawing/2014/main" id="{F741EC24-FA2E-4250-8A39-FEE3ABF443EC}"/>
              </a:ext>
            </a:extLst>
          </p:cNvPr>
          <p:cNvSpPr txBox="1"/>
          <p:nvPr/>
        </p:nvSpPr>
        <p:spPr>
          <a:xfrm>
            <a:off x="2863271" y="639694"/>
            <a:ext cx="6642459" cy="707886"/>
          </a:xfrm>
          <a:prstGeom prst="rect">
            <a:avLst/>
          </a:prstGeom>
          <a:noFill/>
        </p:spPr>
        <p:txBody>
          <a:bodyPr wrap="none" rtlCol="0">
            <a:spAutoFit/>
          </a:bodyPr>
          <a:lstStyle/>
          <a:p>
            <a:r>
              <a:rPr lang="en-US" sz="4000">
                <a:solidFill>
                  <a:schemeClr val="accent2">
                    <a:lumMod val="75000"/>
                  </a:schemeClr>
                </a:solidFill>
              </a:rPr>
              <a:t>A Vision for Africa Transformed</a:t>
            </a:r>
          </a:p>
        </p:txBody>
      </p:sp>
      <p:pic>
        <p:nvPicPr>
          <p:cNvPr id="1026" name="Picture 2" descr="Image result for african children">
            <a:extLst>
              <a:ext uri="{FF2B5EF4-FFF2-40B4-BE49-F238E27FC236}">
                <a16:creationId xmlns:a16="http://schemas.microsoft.com/office/drawing/2014/main" id="{AA0AA672-35CE-4444-95DC-7FD6A981B9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925" y="1633722"/>
            <a:ext cx="3342323"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erson sitting at a desk&#10;&#10;Description automatically generated">
            <a:extLst>
              <a:ext uri="{FF2B5EF4-FFF2-40B4-BE49-F238E27FC236}">
                <a16:creationId xmlns:a16="http://schemas.microsoft.com/office/drawing/2014/main" id="{A2AF276B-A9EC-4A2E-9AA5-279F49F162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924" y="3955978"/>
            <a:ext cx="3342323" cy="2076697"/>
          </a:xfrm>
          <a:prstGeom prst="rect">
            <a:avLst/>
          </a:prstGeom>
        </p:spPr>
      </p:pic>
      <p:pic>
        <p:nvPicPr>
          <p:cNvPr id="3" name="Picture 2">
            <a:extLst>
              <a:ext uri="{FF2B5EF4-FFF2-40B4-BE49-F238E27FC236}">
                <a16:creationId xmlns:a16="http://schemas.microsoft.com/office/drawing/2014/main" id="{8713ED8F-E38B-4EBB-BB74-D98F11065B9E}"/>
              </a:ext>
            </a:extLst>
          </p:cNvPr>
          <p:cNvPicPr>
            <a:picLocks noChangeAspect="1"/>
          </p:cNvPicPr>
          <p:nvPr/>
        </p:nvPicPr>
        <p:blipFill>
          <a:blip r:embed="rId6"/>
          <a:stretch>
            <a:fillRect/>
          </a:stretch>
        </p:blipFill>
        <p:spPr>
          <a:xfrm>
            <a:off x="202713" y="6271939"/>
            <a:ext cx="1868683" cy="496051"/>
          </a:xfrm>
          <a:prstGeom prst="rect">
            <a:avLst/>
          </a:prstGeom>
        </p:spPr>
      </p:pic>
    </p:spTree>
    <p:extLst>
      <p:ext uri="{BB962C8B-B14F-4D97-AF65-F5344CB8AC3E}">
        <p14:creationId xmlns:p14="http://schemas.microsoft.com/office/powerpoint/2010/main" val="1523340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7460" y="0"/>
            <a:ext cx="12256072" cy="140360"/>
          </a:xfrm>
          <a:prstGeom prst="rect">
            <a:avLst/>
          </a:prstGeom>
        </p:spPr>
      </p:pic>
      <p:sp>
        <p:nvSpPr>
          <p:cNvPr id="12" name="TextBox 11"/>
          <p:cNvSpPr txBox="1"/>
          <p:nvPr/>
        </p:nvSpPr>
        <p:spPr>
          <a:xfrm>
            <a:off x="3959480" y="6475908"/>
            <a:ext cx="4248665" cy="311175"/>
          </a:xfrm>
          <a:prstGeom prst="rect">
            <a:avLst/>
          </a:prstGeom>
          <a:noFill/>
        </p:spPr>
        <p:txBody>
          <a:bodyPr wrap="square" lIns="91440" tIns="45720" rIns="91440" bIns="45720" rtlCol="0">
            <a:spAutoFit/>
          </a:bodyPr>
          <a:lstStyle/>
          <a:p>
            <a:pPr algn="ctr" defTabSz="914377">
              <a:defRPr/>
            </a:pPr>
            <a:r>
              <a:rPr lang="en-GB" sz="2133" baseline="30000" dirty="0">
                <a:solidFill>
                  <a:srgbClr val="221282"/>
                </a:solidFill>
                <a:latin typeface="Arial"/>
              </a:rPr>
              <a:t>African </a:t>
            </a:r>
            <a:r>
              <a:rPr lang="en-US" sz="2133" baseline="30000" dirty="0">
                <a:solidFill>
                  <a:srgbClr val="221282"/>
                </a:solidFill>
                <a:latin typeface="Arial"/>
              </a:rPr>
              <a:t>Center</a:t>
            </a:r>
            <a:r>
              <a:rPr lang="en-GB" sz="2133" baseline="30000" dirty="0">
                <a:solidFill>
                  <a:srgbClr val="221282"/>
                </a:solidFill>
                <a:latin typeface="Arial"/>
              </a:rPr>
              <a:t> for Economic Transformation</a:t>
            </a:r>
          </a:p>
        </p:txBody>
      </p:sp>
      <p:sp>
        <p:nvSpPr>
          <p:cNvPr id="14" name="TextBox 13"/>
          <p:cNvSpPr txBox="1"/>
          <p:nvPr/>
        </p:nvSpPr>
        <p:spPr>
          <a:xfrm>
            <a:off x="9641502" y="6464983"/>
            <a:ext cx="2347785" cy="338554"/>
          </a:xfrm>
          <a:prstGeom prst="rect">
            <a:avLst/>
          </a:prstGeom>
          <a:noFill/>
        </p:spPr>
        <p:txBody>
          <a:bodyPr wrap="square" lIns="91440" tIns="45720" rIns="91440" bIns="45720" rtlCol="0">
            <a:spAutoFit/>
          </a:bodyPr>
          <a:lstStyle/>
          <a:p>
            <a:pPr algn="r" defTabSz="1219170">
              <a:defRPr/>
            </a:pPr>
            <a:r>
              <a:rPr lang="en-GB" sz="2400" b="1" baseline="30000" dirty="0">
                <a:solidFill>
                  <a:srgbClr val="221282"/>
                </a:solidFill>
                <a:latin typeface="Arial"/>
              </a:rPr>
              <a:t>www.acetforafrica.org</a:t>
            </a:r>
          </a:p>
        </p:txBody>
      </p:sp>
      <p:sp>
        <p:nvSpPr>
          <p:cNvPr id="8" name="TextBox 7">
            <a:extLst>
              <a:ext uri="{FF2B5EF4-FFF2-40B4-BE49-F238E27FC236}">
                <a16:creationId xmlns:a16="http://schemas.microsoft.com/office/drawing/2014/main" id="{AE11D6EB-0CB7-40F5-B1F5-1047C1777859}"/>
              </a:ext>
            </a:extLst>
          </p:cNvPr>
          <p:cNvSpPr txBox="1"/>
          <p:nvPr/>
        </p:nvSpPr>
        <p:spPr>
          <a:xfrm>
            <a:off x="4131729" y="1846914"/>
            <a:ext cx="7141322" cy="3857466"/>
          </a:xfrm>
          <a:prstGeom prst="rect">
            <a:avLst/>
          </a:prstGeom>
          <a:noFill/>
        </p:spPr>
        <p:txBody>
          <a:bodyPr wrap="square" rtlCol="0">
            <a:spAutoFit/>
          </a:bodyPr>
          <a:lstStyle/>
          <a:p>
            <a:pPr algn="ctr">
              <a:spcAft>
                <a:spcPts val="267"/>
              </a:spcAft>
            </a:pPr>
            <a:r>
              <a:rPr lang="fr-FR" sz="3200" baseline="30000" dirty="0">
                <a:solidFill>
                  <a:srgbClr val="221282"/>
                </a:solidFill>
                <a:latin typeface="Arial"/>
                <a:cs typeface="Arial"/>
              </a:rPr>
              <a:t>Notre vision est d</a:t>
            </a:r>
            <a:r>
              <a:rPr lang="en-US" sz="3200" baseline="30000" dirty="0">
                <a:solidFill>
                  <a:srgbClr val="221282"/>
                </a:solidFill>
                <a:latin typeface="Arial"/>
                <a:cs typeface="Arial"/>
              </a:rPr>
              <a:t>’</a:t>
            </a:r>
            <a:r>
              <a:rPr lang="en-US" sz="3200" baseline="30000" dirty="0" err="1">
                <a:solidFill>
                  <a:srgbClr val="221282"/>
                </a:solidFill>
                <a:latin typeface="Arial"/>
                <a:cs typeface="Arial"/>
              </a:rPr>
              <a:t>avoir</a:t>
            </a:r>
            <a:r>
              <a:rPr lang="fr-FR" sz="3200" baseline="30000" dirty="0">
                <a:solidFill>
                  <a:srgbClr val="221282"/>
                </a:solidFill>
                <a:latin typeface="Arial"/>
                <a:cs typeface="Arial"/>
              </a:rPr>
              <a:t> une Afrique économiquement transformée dans une génération.</a:t>
            </a:r>
          </a:p>
          <a:p>
            <a:pPr algn="ctr">
              <a:spcAft>
                <a:spcPts val="267"/>
              </a:spcAft>
            </a:pPr>
            <a:endParaRPr lang="fr-FR" sz="3200" baseline="30000" dirty="0">
              <a:solidFill>
                <a:srgbClr val="221282"/>
              </a:solidFill>
              <a:latin typeface="Arial"/>
              <a:cs typeface="Arial"/>
            </a:endParaRPr>
          </a:p>
          <a:p>
            <a:pPr algn="ctr">
              <a:spcAft>
                <a:spcPts val="267"/>
              </a:spcAft>
            </a:pPr>
            <a:r>
              <a:rPr lang="fr-FR" sz="3200" baseline="30000" dirty="0">
                <a:solidFill>
                  <a:srgbClr val="221282"/>
                </a:solidFill>
                <a:latin typeface="Arial"/>
                <a:cs typeface="Arial"/>
              </a:rPr>
              <a:t>Notre mission est d'aider les gouvernements et les entreprises à réaliser une transformation économique qui améliore des vies.</a:t>
            </a:r>
          </a:p>
          <a:p>
            <a:pPr algn="ctr">
              <a:spcAft>
                <a:spcPts val="267"/>
              </a:spcAft>
            </a:pPr>
            <a:endParaRPr lang="fr-FR" sz="3200" baseline="30000" dirty="0">
              <a:solidFill>
                <a:srgbClr val="221282"/>
              </a:solidFill>
              <a:latin typeface="Arial"/>
              <a:cs typeface="Arial"/>
            </a:endParaRPr>
          </a:p>
          <a:p>
            <a:pPr algn="ctr">
              <a:spcAft>
                <a:spcPts val="267"/>
              </a:spcAft>
            </a:pPr>
            <a:r>
              <a:rPr lang="fr-FR" sz="3200" baseline="30000" dirty="0">
                <a:solidFill>
                  <a:srgbClr val="221282"/>
                </a:solidFill>
                <a:latin typeface="Arial"/>
                <a:cs typeface="Arial"/>
              </a:rPr>
              <a:t>Notre résultat à long terme est la transformation économique et l'amélioration du bien-être humain grâce à une production diversifiée, des exportations compétitives, une productivité accrue et une technologie améliorée.</a:t>
            </a:r>
            <a:endParaRPr lang="en-US" sz="3200" baseline="30000" dirty="0">
              <a:solidFill>
                <a:srgbClr val="221282"/>
              </a:solidFill>
              <a:latin typeface="Arial"/>
              <a:cs typeface="Arial"/>
            </a:endParaRPr>
          </a:p>
        </p:txBody>
      </p:sp>
      <p:sp>
        <p:nvSpPr>
          <p:cNvPr id="2" name="TextBox 1">
            <a:extLst>
              <a:ext uri="{FF2B5EF4-FFF2-40B4-BE49-F238E27FC236}">
                <a16:creationId xmlns:a16="http://schemas.microsoft.com/office/drawing/2014/main" id="{F741EC24-FA2E-4250-8A39-FEE3ABF443EC}"/>
              </a:ext>
            </a:extLst>
          </p:cNvPr>
          <p:cNvSpPr txBox="1"/>
          <p:nvPr/>
        </p:nvSpPr>
        <p:spPr>
          <a:xfrm>
            <a:off x="2453838" y="639694"/>
            <a:ext cx="8037393" cy="707886"/>
          </a:xfrm>
          <a:prstGeom prst="rect">
            <a:avLst/>
          </a:prstGeom>
          <a:noFill/>
        </p:spPr>
        <p:txBody>
          <a:bodyPr wrap="none" rtlCol="0">
            <a:spAutoFit/>
          </a:bodyPr>
          <a:lstStyle/>
          <a:p>
            <a:r>
              <a:rPr lang="fr-FR" sz="4000" dirty="0">
                <a:solidFill>
                  <a:schemeClr val="accent2">
                    <a:lumMod val="75000"/>
                  </a:schemeClr>
                </a:solidFill>
              </a:rPr>
              <a:t>Une vision pour l'Afrique transformée</a:t>
            </a:r>
            <a:endParaRPr lang="en-US" sz="4000" dirty="0">
              <a:solidFill>
                <a:schemeClr val="accent2">
                  <a:lumMod val="75000"/>
                </a:schemeClr>
              </a:solidFill>
            </a:endParaRPr>
          </a:p>
        </p:txBody>
      </p:sp>
      <p:pic>
        <p:nvPicPr>
          <p:cNvPr id="1026" name="Picture 2" descr="Image result for african children">
            <a:extLst>
              <a:ext uri="{FF2B5EF4-FFF2-40B4-BE49-F238E27FC236}">
                <a16:creationId xmlns:a16="http://schemas.microsoft.com/office/drawing/2014/main" id="{AA0AA672-35CE-4444-95DC-7FD6A981B94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925" y="1633722"/>
            <a:ext cx="3342323" cy="22098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A person sitting at a desk&#10;&#10;Description automatically generated">
            <a:extLst>
              <a:ext uri="{FF2B5EF4-FFF2-40B4-BE49-F238E27FC236}">
                <a16:creationId xmlns:a16="http://schemas.microsoft.com/office/drawing/2014/main" id="{A2AF276B-A9EC-4A2E-9AA5-279F49F1627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924" y="3955978"/>
            <a:ext cx="3342323" cy="2076697"/>
          </a:xfrm>
          <a:prstGeom prst="rect">
            <a:avLst/>
          </a:prstGeom>
        </p:spPr>
      </p:pic>
      <p:pic>
        <p:nvPicPr>
          <p:cNvPr id="3" name="Picture 2">
            <a:extLst>
              <a:ext uri="{FF2B5EF4-FFF2-40B4-BE49-F238E27FC236}">
                <a16:creationId xmlns:a16="http://schemas.microsoft.com/office/drawing/2014/main" id="{8713ED8F-E38B-4EBB-BB74-D98F11065B9E}"/>
              </a:ext>
            </a:extLst>
          </p:cNvPr>
          <p:cNvPicPr>
            <a:picLocks noChangeAspect="1"/>
          </p:cNvPicPr>
          <p:nvPr/>
        </p:nvPicPr>
        <p:blipFill>
          <a:blip r:embed="rId6"/>
          <a:stretch>
            <a:fillRect/>
          </a:stretch>
        </p:blipFill>
        <p:spPr>
          <a:xfrm>
            <a:off x="202713" y="6271939"/>
            <a:ext cx="1868683" cy="496051"/>
          </a:xfrm>
          <a:prstGeom prst="rect">
            <a:avLst/>
          </a:prstGeom>
        </p:spPr>
      </p:pic>
    </p:spTree>
    <p:extLst>
      <p:ext uri="{BB962C8B-B14F-4D97-AF65-F5344CB8AC3E}">
        <p14:creationId xmlns:p14="http://schemas.microsoft.com/office/powerpoint/2010/main" val="1742589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7460" y="0"/>
            <a:ext cx="12256072" cy="140360"/>
          </a:xfrm>
          <a:prstGeom prst="rect">
            <a:avLst/>
          </a:prstGeom>
        </p:spPr>
      </p:pic>
      <p:pic>
        <p:nvPicPr>
          <p:cNvPr id="11" name="Picture 10"/>
          <p:cNvPicPr>
            <a:picLocks noChangeAspect="1"/>
          </p:cNvPicPr>
          <p:nvPr/>
        </p:nvPicPr>
        <p:blipFill>
          <a:blip r:embed="rId4"/>
          <a:stretch>
            <a:fillRect/>
          </a:stretch>
        </p:blipFill>
        <p:spPr>
          <a:xfrm>
            <a:off x="240627" y="6205247"/>
            <a:ext cx="1508168" cy="521813"/>
          </a:xfrm>
          <a:prstGeom prst="rect">
            <a:avLst/>
          </a:prstGeom>
        </p:spPr>
      </p:pic>
      <p:sp>
        <p:nvSpPr>
          <p:cNvPr id="12" name="TextBox 11"/>
          <p:cNvSpPr txBox="1"/>
          <p:nvPr/>
        </p:nvSpPr>
        <p:spPr>
          <a:xfrm>
            <a:off x="3959480" y="6475908"/>
            <a:ext cx="4248665" cy="311175"/>
          </a:xfrm>
          <a:prstGeom prst="rect">
            <a:avLst/>
          </a:prstGeom>
          <a:noFill/>
        </p:spPr>
        <p:txBody>
          <a:bodyPr wrap="square" lIns="91440" tIns="45720" rIns="91440" bIns="45720" rtlCol="0">
            <a:spAutoFit/>
          </a:bodyPr>
          <a:lstStyle/>
          <a:p>
            <a:pPr algn="ctr" defTabSz="914377">
              <a:defRPr/>
            </a:pPr>
            <a:r>
              <a:rPr lang="en-GB" sz="2133" baseline="30000">
                <a:solidFill>
                  <a:srgbClr val="221282"/>
                </a:solidFill>
                <a:latin typeface="Arial"/>
              </a:rPr>
              <a:t>African </a:t>
            </a:r>
            <a:r>
              <a:rPr lang="en-US" sz="2133" baseline="30000">
                <a:solidFill>
                  <a:srgbClr val="221282"/>
                </a:solidFill>
                <a:latin typeface="Arial"/>
              </a:rPr>
              <a:t>Center</a:t>
            </a:r>
            <a:r>
              <a:rPr lang="en-GB" sz="2133" baseline="30000">
                <a:solidFill>
                  <a:srgbClr val="221282"/>
                </a:solidFill>
                <a:latin typeface="Arial"/>
              </a:rPr>
              <a:t> for Economic Transformation</a:t>
            </a:r>
          </a:p>
        </p:txBody>
      </p:sp>
      <p:sp>
        <p:nvSpPr>
          <p:cNvPr id="14" name="TextBox 13"/>
          <p:cNvSpPr txBox="1"/>
          <p:nvPr/>
        </p:nvSpPr>
        <p:spPr>
          <a:xfrm>
            <a:off x="9641502" y="6464983"/>
            <a:ext cx="2347785" cy="338554"/>
          </a:xfrm>
          <a:prstGeom prst="rect">
            <a:avLst/>
          </a:prstGeom>
          <a:noFill/>
        </p:spPr>
        <p:txBody>
          <a:bodyPr wrap="square" lIns="91440" tIns="45720" rIns="91440" bIns="45720" rtlCol="0">
            <a:spAutoFit/>
          </a:bodyPr>
          <a:lstStyle/>
          <a:p>
            <a:pPr algn="r" defTabSz="1219170">
              <a:defRPr/>
            </a:pPr>
            <a:r>
              <a:rPr lang="en-GB" sz="2400" b="1" baseline="30000">
                <a:solidFill>
                  <a:srgbClr val="221282"/>
                </a:solidFill>
                <a:latin typeface="Arial"/>
              </a:rPr>
              <a:t>www.acetforafrica.org</a:t>
            </a:r>
          </a:p>
        </p:txBody>
      </p:sp>
      <p:pic>
        <p:nvPicPr>
          <p:cNvPr id="3" name="Picture 2"/>
          <p:cNvPicPr>
            <a:picLocks noChangeAspect="1"/>
          </p:cNvPicPr>
          <p:nvPr/>
        </p:nvPicPr>
        <p:blipFill>
          <a:blip r:embed="rId5"/>
          <a:stretch>
            <a:fillRect/>
          </a:stretch>
        </p:blipFill>
        <p:spPr>
          <a:xfrm>
            <a:off x="3959480" y="403473"/>
            <a:ext cx="4683498" cy="1241512"/>
          </a:xfrm>
          <a:prstGeom prst="rect">
            <a:avLst/>
          </a:prstGeom>
        </p:spPr>
      </p:pic>
      <p:sp>
        <p:nvSpPr>
          <p:cNvPr id="10" name="TextBox 9">
            <a:extLst>
              <a:ext uri="{FF2B5EF4-FFF2-40B4-BE49-F238E27FC236}">
                <a16:creationId xmlns:a16="http://schemas.microsoft.com/office/drawing/2014/main" id="{BDC986AD-36B5-48AE-89E0-F88C5A2C69DB}"/>
              </a:ext>
            </a:extLst>
          </p:cNvPr>
          <p:cNvSpPr txBox="1"/>
          <p:nvPr/>
        </p:nvSpPr>
        <p:spPr>
          <a:xfrm>
            <a:off x="582386" y="1644985"/>
            <a:ext cx="8673057" cy="3385542"/>
          </a:xfrm>
          <a:prstGeom prst="rect">
            <a:avLst/>
          </a:prstGeom>
          <a:noFill/>
        </p:spPr>
        <p:txBody>
          <a:bodyPr wrap="square">
            <a:spAutoFit/>
          </a:bodyPr>
          <a:lstStyle/>
          <a:p>
            <a:pPr algn="l"/>
            <a:r>
              <a:rPr lang="en-US" sz="2400" b="1" i="0" u="none" strike="noStrike" baseline="0" dirty="0">
                <a:solidFill>
                  <a:srgbClr val="3E376C"/>
                </a:solidFill>
                <a:latin typeface="Calibri-Bold"/>
              </a:rPr>
              <a:t>WHAT WE DO</a:t>
            </a:r>
          </a:p>
          <a:p>
            <a:pPr algn="l"/>
            <a:endParaRPr lang="en-US" sz="2400" b="0" i="0" u="none" strike="noStrike" baseline="0" dirty="0">
              <a:solidFill>
                <a:srgbClr val="3E376C"/>
              </a:solidFill>
              <a:latin typeface="Calibri" panose="020F0502020204030204" pitchFamily="34" charset="0"/>
            </a:endParaRPr>
          </a:p>
          <a:p>
            <a:pPr algn="l"/>
            <a:endParaRPr lang="en-US" sz="2400" dirty="0">
              <a:solidFill>
                <a:srgbClr val="3E376C"/>
              </a:solidFill>
              <a:latin typeface="Calibri" panose="020F0502020204030204" pitchFamily="34" charset="0"/>
            </a:endParaRPr>
          </a:p>
          <a:p>
            <a:pPr algn="l"/>
            <a:endParaRPr lang="en-US" sz="2400" b="0" i="0" u="none" strike="noStrike" baseline="0" dirty="0">
              <a:solidFill>
                <a:srgbClr val="3E376C"/>
              </a:solidFill>
              <a:latin typeface="Calibri" panose="020F0502020204030204" pitchFamily="34" charset="0"/>
            </a:endParaRPr>
          </a:p>
          <a:p>
            <a:pPr marL="342900" indent="-342900" algn="l">
              <a:buFont typeface="+mj-lt"/>
              <a:buAutoNum type="arabicPeriod"/>
            </a:pPr>
            <a:endParaRPr lang="en-US" dirty="0">
              <a:solidFill>
                <a:srgbClr val="000000"/>
              </a:solidFill>
              <a:latin typeface="Calibri" panose="020F0502020204030204" pitchFamily="34" charset="0"/>
            </a:endParaRPr>
          </a:p>
          <a:p>
            <a:pPr marL="457200" indent="-457200" algn="l">
              <a:buFont typeface="+mj-lt"/>
              <a:buAutoNum type="arabicPeriod"/>
            </a:pPr>
            <a:r>
              <a:rPr lang="en-US" sz="2000" b="1" i="0" u="none" strike="noStrike" baseline="0" dirty="0">
                <a:solidFill>
                  <a:srgbClr val="0070C1"/>
                </a:solidFill>
                <a:latin typeface="Calibri-Bold"/>
              </a:rPr>
              <a:t>Inform transformation policy</a:t>
            </a:r>
          </a:p>
          <a:p>
            <a:pPr marL="457200" indent="-457200" algn="l">
              <a:buFont typeface="+mj-lt"/>
              <a:buAutoNum type="arabicPeriod"/>
            </a:pPr>
            <a:endParaRPr lang="en-US" sz="2000" b="1" i="0" u="none" strike="noStrike" baseline="0" dirty="0">
              <a:solidFill>
                <a:srgbClr val="0070C1"/>
              </a:solidFill>
              <a:latin typeface="Calibri-Bold"/>
            </a:endParaRPr>
          </a:p>
          <a:p>
            <a:pPr marL="457200" indent="-457200" algn="l">
              <a:buFont typeface="+mj-lt"/>
              <a:buAutoNum type="arabicPeriod"/>
            </a:pPr>
            <a:r>
              <a:rPr lang="en-US" sz="2000" b="1" i="0" u="none" strike="noStrike" baseline="0" dirty="0">
                <a:solidFill>
                  <a:srgbClr val="0070C1"/>
                </a:solidFill>
                <a:latin typeface="Calibri-Bold"/>
              </a:rPr>
              <a:t>Support policy makers</a:t>
            </a:r>
          </a:p>
          <a:p>
            <a:pPr marL="457200" indent="-457200" algn="l">
              <a:buFont typeface="+mj-lt"/>
              <a:buAutoNum type="arabicPeriod"/>
            </a:pPr>
            <a:endParaRPr lang="en-US" sz="2000" b="1" i="0" u="none" strike="noStrike" baseline="0" dirty="0">
              <a:solidFill>
                <a:srgbClr val="0070C1"/>
              </a:solidFill>
              <a:latin typeface="Calibri-Bold"/>
            </a:endParaRPr>
          </a:p>
          <a:p>
            <a:pPr marL="457200" indent="-457200" algn="l">
              <a:buFont typeface="+mj-lt"/>
              <a:buAutoNum type="arabicPeriod"/>
            </a:pPr>
            <a:r>
              <a:rPr lang="en-US" sz="2000" b="1" i="0" u="none" strike="noStrike" baseline="0" dirty="0">
                <a:solidFill>
                  <a:srgbClr val="0070C1"/>
                </a:solidFill>
                <a:latin typeface="Calibri-Bold"/>
              </a:rPr>
              <a:t>Galvanize action</a:t>
            </a:r>
            <a:endParaRPr lang="en-US" dirty="0"/>
          </a:p>
        </p:txBody>
      </p:sp>
      <p:sp>
        <p:nvSpPr>
          <p:cNvPr id="4" name="TextBox 3">
            <a:extLst>
              <a:ext uri="{FF2B5EF4-FFF2-40B4-BE49-F238E27FC236}">
                <a16:creationId xmlns:a16="http://schemas.microsoft.com/office/drawing/2014/main" id="{C81DE424-ADE9-4560-B8DF-4A88473BBDAA}"/>
              </a:ext>
            </a:extLst>
          </p:cNvPr>
          <p:cNvSpPr txBox="1"/>
          <p:nvPr/>
        </p:nvSpPr>
        <p:spPr>
          <a:xfrm>
            <a:off x="725956" y="2226280"/>
            <a:ext cx="9625221" cy="923330"/>
          </a:xfrm>
          <a:prstGeom prst="rect">
            <a:avLst/>
          </a:prstGeom>
          <a:noFill/>
          <a:ln w="38100">
            <a:solidFill>
              <a:schemeClr val="accent2"/>
            </a:solidFill>
          </a:ln>
        </p:spPr>
        <p:txBody>
          <a:bodyPr wrap="square" rtlCol="0">
            <a:spAutoFit/>
          </a:bodyPr>
          <a:lstStyle/>
          <a:p>
            <a:r>
              <a:rPr lang="en-US" sz="1800" b="0" i="0" u="none" strike="noStrike" baseline="0">
                <a:solidFill>
                  <a:srgbClr val="000000"/>
                </a:solidFill>
                <a:latin typeface="Calibri" panose="020F0502020204030204" pitchFamily="34" charset="0"/>
              </a:rPr>
              <a:t>We focus on the “how-to” of policy reform, drawing on the best experiences and practices from within Africa and around the world to accelerate transformation. We do this by aligning our mission to </a:t>
            </a:r>
            <a:r>
              <a:rPr lang="en-US" sz="1800" b="1" i="0" u="none" strike="noStrike" baseline="0">
                <a:solidFill>
                  <a:srgbClr val="000000"/>
                </a:solidFill>
                <a:latin typeface="Calibri-Bold"/>
              </a:rPr>
              <a:t>three operating pillars </a:t>
            </a:r>
            <a:r>
              <a:rPr lang="en-US" sz="1800" b="0" i="0" u="none" strike="noStrike" baseline="0">
                <a:solidFill>
                  <a:srgbClr val="000000"/>
                </a:solidFill>
                <a:latin typeface="Calibri" panose="020F0502020204030204" pitchFamily="34" charset="0"/>
              </a:rPr>
              <a:t>that underpin all facets of our work and engagements.</a:t>
            </a:r>
            <a:endParaRPr lang="en-US"/>
          </a:p>
        </p:txBody>
      </p:sp>
    </p:spTree>
    <p:extLst>
      <p:ext uri="{BB962C8B-B14F-4D97-AF65-F5344CB8AC3E}">
        <p14:creationId xmlns:p14="http://schemas.microsoft.com/office/powerpoint/2010/main" val="825582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27460" y="0"/>
            <a:ext cx="12256072" cy="140360"/>
          </a:xfrm>
          <a:prstGeom prst="rect">
            <a:avLst/>
          </a:prstGeom>
        </p:spPr>
      </p:pic>
      <p:pic>
        <p:nvPicPr>
          <p:cNvPr id="11" name="Picture 10"/>
          <p:cNvPicPr>
            <a:picLocks noChangeAspect="1"/>
          </p:cNvPicPr>
          <p:nvPr/>
        </p:nvPicPr>
        <p:blipFill>
          <a:blip r:embed="rId4"/>
          <a:stretch>
            <a:fillRect/>
          </a:stretch>
        </p:blipFill>
        <p:spPr>
          <a:xfrm>
            <a:off x="240627" y="6205247"/>
            <a:ext cx="1508168" cy="521813"/>
          </a:xfrm>
          <a:prstGeom prst="rect">
            <a:avLst/>
          </a:prstGeom>
        </p:spPr>
      </p:pic>
      <p:sp>
        <p:nvSpPr>
          <p:cNvPr id="12" name="TextBox 11"/>
          <p:cNvSpPr txBox="1"/>
          <p:nvPr/>
        </p:nvSpPr>
        <p:spPr>
          <a:xfrm>
            <a:off x="3959480" y="6475908"/>
            <a:ext cx="4248665" cy="311175"/>
          </a:xfrm>
          <a:prstGeom prst="rect">
            <a:avLst/>
          </a:prstGeom>
          <a:noFill/>
        </p:spPr>
        <p:txBody>
          <a:bodyPr wrap="square" lIns="91440" tIns="45720" rIns="91440" bIns="45720" rtlCol="0">
            <a:spAutoFit/>
          </a:bodyPr>
          <a:lstStyle/>
          <a:p>
            <a:pPr algn="ctr" defTabSz="914377">
              <a:defRPr/>
            </a:pPr>
            <a:r>
              <a:rPr lang="en-GB" sz="2133" baseline="30000" dirty="0">
                <a:solidFill>
                  <a:srgbClr val="221282"/>
                </a:solidFill>
                <a:latin typeface="Arial"/>
              </a:rPr>
              <a:t>African </a:t>
            </a:r>
            <a:r>
              <a:rPr lang="en-US" sz="2133" baseline="30000" dirty="0">
                <a:solidFill>
                  <a:srgbClr val="221282"/>
                </a:solidFill>
                <a:latin typeface="Arial"/>
              </a:rPr>
              <a:t>Center</a:t>
            </a:r>
            <a:r>
              <a:rPr lang="en-GB" sz="2133" baseline="30000" dirty="0">
                <a:solidFill>
                  <a:srgbClr val="221282"/>
                </a:solidFill>
                <a:latin typeface="Arial"/>
              </a:rPr>
              <a:t> for Economic Transformation</a:t>
            </a:r>
          </a:p>
        </p:txBody>
      </p:sp>
      <p:sp>
        <p:nvSpPr>
          <p:cNvPr id="14" name="TextBox 13"/>
          <p:cNvSpPr txBox="1"/>
          <p:nvPr/>
        </p:nvSpPr>
        <p:spPr>
          <a:xfrm>
            <a:off x="9641502" y="6464983"/>
            <a:ext cx="2347785" cy="338554"/>
          </a:xfrm>
          <a:prstGeom prst="rect">
            <a:avLst/>
          </a:prstGeom>
          <a:noFill/>
        </p:spPr>
        <p:txBody>
          <a:bodyPr wrap="square" lIns="91440" tIns="45720" rIns="91440" bIns="45720" rtlCol="0">
            <a:spAutoFit/>
          </a:bodyPr>
          <a:lstStyle/>
          <a:p>
            <a:pPr algn="r" defTabSz="1219170">
              <a:defRPr/>
            </a:pPr>
            <a:r>
              <a:rPr lang="en-GB" sz="2400" b="1" baseline="30000" dirty="0">
                <a:solidFill>
                  <a:srgbClr val="221282"/>
                </a:solidFill>
                <a:latin typeface="Arial"/>
              </a:rPr>
              <a:t>www.acetforafrica.org</a:t>
            </a:r>
          </a:p>
        </p:txBody>
      </p:sp>
      <p:pic>
        <p:nvPicPr>
          <p:cNvPr id="3" name="Picture 2"/>
          <p:cNvPicPr>
            <a:picLocks noChangeAspect="1"/>
          </p:cNvPicPr>
          <p:nvPr/>
        </p:nvPicPr>
        <p:blipFill>
          <a:blip r:embed="rId5"/>
          <a:stretch>
            <a:fillRect/>
          </a:stretch>
        </p:blipFill>
        <p:spPr>
          <a:xfrm>
            <a:off x="3959480" y="403473"/>
            <a:ext cx="4683498" cy="1241512"/>
          </a:xfrm>
          <a:prstGeom prst="rect">
            <a:avLst/>
          </a:prstGeom>
        </p:spPr>
      </p:pic>
      <p:sp>
        <p:nvSpPr>
          <p:cNvPr id="10" name="TextBox 9">
            <a:extLst>
              <a:ext uri="{FF2B5EF4-FFF2-40B4-BE49-F238E27FC236}">
                <a16:creationId xmlns:a16="http://schemas.microsoft.com/office/drawing/2014/main" id="{BDC986AD-36B5-48AE-89E0-F88C5A2C69DB}"/>
              </a:ext>
            </a:extLst>
          </p:cNvPr>
          <p:cNvSpPr txBox="1"/>
          <p:nvPr/>
        </p:nvSpPr>
        <p:spPr>
          <a:xfrm>
            <a:off x="582386" y="1644985"/>
            <a:ext cx="8673057" cy="3631763"/>
          </a:xfrm>
          <a:prstGeom prst="rect">
            <a:avLst/>
          </a:prstGeom>
          <a:noFill/>
        </p:spPr>
        <p:txBody>
          <a:bodyPr wrap="square">
            <a:spAutoFit/>
          </a:bodyPr>
          <a:lstStyle/>
          <a:p>
            <a:r>
              <a:rPr lang="en-US" sz="2400" b="1" dirty="0">
                <a:solidFill>
                  <a:srgbClr val="3E376C"/>
                </a:solidFill>
                <a:latin typeface="Calibri-Bold"/>
              </a:rPr>
              <a:t>Ce que nous </a:t>
            </a:r>
            <a:r>
              <a:rPr lang="en-US" sz="2400" b="1" dirty="0" err="1">
                <a:solidFill>
                  <a:srgbClr val="3E376C"/>
                </a:solidFill>
                <a:latin typeface="Calibri-Bold"/>
              </a:rPr>
              <a:t>faisons</a:t>
            </a:r>
            <a:endParaRPr lang="en-US" sz="2400" b="0" i="0" u="none" strike="noStrike" baseline="0" dirty="0">
              <a:solidFill>
                <a:srgbClr val="3E376C"/>
              </a:solidFill>
              <a:latin typeface="Calibri" panose="020F0502020204030204" pitchFamily="34" charset="0"/>
            </a:endParaRPr>
          </a:p>
          <a:p>
            <a:pPr algn="l"/>
            <a:endParaRPr lang="en-US" sz="2400" dirty="0">
              <a:solidFill>
                <a:srgbClr val="3E376C"/>
              </a:solidFill>
              <a:latin typeface="Calibri" panose="020F0502020204030204" pitchFamily="34" charset="0"/>
            </a:endParaRPr>
          </a:p>
          <a:p>
            <a:pPr algn="l"/>
            <a:endParaRPr lang="en-US" sz="2400" b="0" i="0" u="none" strike="noStrike" baseline="0" dirty="0">
              <a:solidFill>
                <a:srgbClr val="3E376C"/>
              </a:solidFill>
              <a:latin typeface="Calibri" panose="020F0502020204030204" pitchFamily="34" charset="0"/>
            </a:endParaRPr>
          </a:p>
          <a:p>
            <a:pPr algn="l"/>
            <a:endParaRPr lang="en-US" dirty="0">
              <a:solidFill>
                <a:srgbClr val="000000"/>
              </a:solidFill>
              <a:latin typeface="Calibri" panose="020F0502020204030204" pitchFamily="34" charset="0"/>
            </a:endParaRPr>
          </a:p>
          <a:p>
            <a:pPr algn="l"/>
            <a:endParaRPr lang="en-US" sz="2000" b="1" dirty="0">
              <a:solidFill>
                <a:srgbClr val="0070C1"/>
              </a:solidFill>
              <a:latin typeface="Calibri-Bold"/>
            </a:endParaRPr>
          </a:p>
          <a:p>
            <a:pPr algn="l"/>
            <a:endParaRPr lang="en-US" sz="2000" b="1" dirty="0">
              <a:solidFill>
                <a:srgbClr val="0070C1"/>
              </a:solidFill>
              <a:latin typeface="Calibri-Bold"/>
            </a:endParaRPr>
          </a:p>
          <a:p>
            <a:r>
              <a:rPr lang="fr-FR" sz="2000" b="1" dirty="0">
                <a:solidFill>
                  <a:srgbClr val="0070C1"/>
                </a:solidFill>
                <a:latin typeface="Calibri-Bold"/>
              </a:rPr>
              <a:t>1. Informer la politique de transformation</a:t>
            </a:r>
          </a:p>
          <a:p>
            <a:endParaRPr lang="fr-FR" sz="2000" b="1" dirty="0">
              <a:solidFill>
                <a:srgbClr val="0070C1"/>
              </a:solidFill>
              <a:latin typeface="Calibri-Bold"/>
            </a:endParaRPr>
          </a:p>
          <a:p>
            <a:r>
              <a:rPr lang="fr-FR" sz="2000" b="1" dirty="0">
                <a:solidFill>
                  <a:srgbClr val="0070C1"/>
                </a:solidFill>
                <a:latin typeface="Calibri-Bold"/>
              </a:rPr>
              <a:t>2. Soutenir les décideurs</a:t>
            </a:r>
          </a:p>
          <a:p>
            <a:endParaRPr lang="fr-FR" sz="2000" b="1" dirty="0">
              <a:solidFill>
                <a:srgbClr val="0070C1"/>
              </a:solidFill>
              <a:latin typeface="Calibri-Bold"/>
            </a:endParaRPr>
          </a:p>
          <a:p>
            <a:r>
              <a:rPr lang="fr-FR" sz="2000" b="1" dirty="0">
                <a:solidFill>
                  <a:srgbClr val="0070C1"/>
                </a:solidFill>
                <a:latin typeface="Calibri-Bold"/>
              </a:rPr>
              <a:t>3. Action galvanisée</a:t>
            </a:r>
            <a:endParaRPr lang="en-US" dirty="0"/>
          </a:p>
        </p:txBody>
      </p:sp>
      <p:sp>
        <p:nvSpPr>
          <p:cNvPr id="4" name="TextBox 3">
            <a:extLst>
              <a:ext uri="{FF2B5EF4-FFF2-40B4-BE49-F238E27FC236}">
                <a16:creationId xmlns:a16="http://schemas.microsoft.com/office/drawing/2014/main" id="{C81DE424-ADE9-4560-B8DF-4A88473BBDAA}"/>
              </a:ext>
            </a:extLst>
          </p:cNvPr>
          <p:cNvSpPr txBox="1"/>
          <p:nvPr/>
        </p:nvSpPr>
        <p:spPr>
          <a:xfrm>
            <a:off x="725956" y="2226280"/>
            <a:ext cx="9625221" cy="1200329"/>
          </a:xfrm>
          <a:prstGeom prst="rect">
            <a:avLst/>
          </a:prstGeom>
          <a:noFill/>
          <a:ln w="38100">
            <a:solidFill>
              <a:schemeClr val="accent2"/>
            </a:solidFill>
          </a:ln>
        </p:spPr>
        <p:txBody>
          <a:bodyPr wrap="square" rtlCol="0">
            <a:spAutoFit/>
          </a:bodyPr>
          <a:lstStyle/>
          <a:p>
            <a:r>
              <a:rPr lang="fr-FR" dirty="0">
                <a:solidFill>
                  <a:srgbClr val="000000"/>
                </a:solidFill>
                <a:latin typeface="Calibri" panose="020F0502020204030204" pitchFamily="34" charset="0"/>
              </a:rPr>
              <a:t>Nous fournissons le «comment faire» de la réforme des politiques, en nous appuyant sur les meilleures expériences et pratiques en Afrique et dans le monde. Nous faisons cela en alignant notre mission sur trois piliers opérationnels qui sous-tendent toutes les facettes de notre travail et de nos engagements.</a:t>
            </a:r>
            <a:endParaRPr lang="en-US" dirty="0"/>
          </a:p>
        </p:txBody>
      </p:sp>
    </p:spTree>
    <p:extLst>
      <p:ext uri="{BB962C8B-B14F-4D97-AF65-F5344CB8AC3E}">
        <p14:creationId xmlns:p14="http://schemas.microsoft.com/office/powerpoint/2010/main" val="17742952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4DE0C0-31B1-49F8-93C4-EA22ABED0A0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33432"/>
            <a:ext cx="2758751" cy="677047"/>
          </a:xfrm>
          <a:prstGeom prst="rect">
            <a:avLst/>
          </a:prstGeom>
          <a:noFill/>
          <a:extLs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lc="http://schemas.openxmlformats.org/drawingml/2006/lockedCanvas"/>
            </a:ext>
          </a:extLst>
        </p:spPr>
      </p:pic>
      <p:sp>
        <p:nvSpPr>
          <p:cNvPr id="5" name="Rectangle 4">
            <a:extLst>
              <a:ext uri="{FF2B5EF4-FFF2-40B4-BE49-F238E27FC236}">
                <a16:creationId xmlns:a16="http://schemas.microsoft.com/office/drawing/2014/main" id="{CF46C63C-CF60-4923-B624-C82A46F7434F}"/>
              </a:ext>
            </a:extLst>
          </p:cNvPr>
          <p:cNvSpPr/>
          <p:nvPr/>
        </p:nvSpPr>
        <p:spPr>
          <a:xfrm>
            <a:off x="152400" y="1719533"/>
            <a:ext cx="6879124" cy="1065676"/>
          </a:xfrm>
          <a:prstGeom prst="rect">
            <a:avLst/>
          </a:prstGeom>
          <a:ln>
            <a:solidFill>
              <a:schemeClr val="tx1"/>
            </a:solidFill>
          </a:ln>
        </p:spPr>
        <p:txBody>
          <a:bodyPr wrap="square">
            <a:spAutoFit/>
          </a:bodyPr>
          <a:lstStyle/>
          <a:p>
            <a:pPr>
              <a:lnSpc>
                <a:spcPct val="107000"/>
              </a:lnSpc>
            </a:pPr>
            <a:r>
              <a:rPr lang="en-US" sz="2000" b="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Key measures to help African economies rebound more quickly after the immediate crisis and to ensure that economic transformation agenda stays on track for the long term.</a:t>
            </a:r>
            <a:r>
              <a:rPr lang="en-US" sz="160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6" name="TextBox 5">
            <a:extLst>
              <a:ext uri="{FF2B5EF4-FFF2-40B4-BE49-F238E27FC236}">
                <a16:creationId xmlns:a16="http://schemas.microsoft.com/office/drawing/2014/main" id="{1F3B770B-84E9-4824-A8E7-E66B266AEA92}"/>
              </a:ext>
            </a:extLst>
          </p:cNvPr>
          <p:cNvSpPr txBox="1"/>
          <p:nvPr/>
        </p:nvSpPr>
        <p:spPr>
          <a:xfrm>
            <a:off x="277456" y="1073705"/>
            <a:ext cx="11914544" cy="800219"/>
          </a:xfrm>
          <a:prstGeom prst="rect">
            <a:avLst/>
          </a:prstGeom>
          <a:noFill/>
        </p:spPr>
        <p:txBody>
          <a:bodyPr wrap="none" rtlCol="0">
            <a:spAutoFit/>
          </a:bodyPr>
          <a:lstStyle/>
          <a:p>
            <a:r>
              <a:rPr lang="en-US" sz="2800" dirty="0">
                <a:solidFill>
                  <a:srgbClr val="C45911"/>
                </a:solidFill>
                <a:latin typeface="Calibri" panose="020F0502020204030204" pitchFamily="34" charset="0"/>
                <a:ea typeface="Calibri" panose="020F0502020204030204" pitchFamily="34" charset="0"/>
                <a:cs typeface="Calibri" panose="020F0502020204030204" pitchFamily="34" charset="0"/>
              </a:rPr>
              <a:t>COVID-19: Ten Policy Priorities for Africa’s Recovery, Growth, and Transformation</a:t>
            </a:r>
          </a:p>
          <a:p>
            <a:endParaRPr lang="en-US" dirty="0"/>
          </a:p>
        </p:txBody>
      </p:sp>
      <p:sp>
        <p:nvSpPr>
          <p:cNvPr id="8" name="Rectangle 7">
            <a:extLst>
              <a:ext uri="{FF2B5EF4-FFF2-40B4-BE49-F238E27FC236}">
                <a16:creationId xmlns:a16="http://schemas.microsoft.com/office/drawing/2014/main" id="{2F019C6C-6B96-492B-BD51-18927F6C8E03}"/>
              </a:ext>
            </a:extLst>
          </p:cNvPr>
          <p:cNvSpPr/>
          <p:nvPr/>
        </p:nvSpPr>
        <p:spPr>
          <a:xfrm>
            <a:off x="4596882" y="4181982"/>
            <a:ext cx="6096000" cy="1015663"/>
          </a:xfrm>
          <a:prstGeom prst="rect">
            <a:avLst/>
          </a:prstGeom>
          <a:ln>
            <a:solidFill>
              <a:schemeClr val="tx1"/>
            </a:solidFill>
          </a:ln>
        </p:spPr>
        <p:txBody>
          <a:bodyPr>
            <a:spAutoFit/>
          </a:bodyPr>
          <a:lstStyle/>
          <a:p>
            <a:r>
              <a:rPr lang="en-US" sz="2000" b="1">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Governments should use the urgency of the COVID-19 crisis and political solidarity to make meaningful policy changes.</a:t>
            </a:r>
            <a:endParaRPr lang="en-US" sz="2000">
              <a:solidFill>
                <a:schemeClr val="accent1">
                  <a:lumMod val="75000"/>
                </a:schemeClr>
              </a:solidFill>
            </a:endParaRPr>
          </a:p>
        </p:txBody>
      </p:sp>
      <p:sp>
        <p:nvSpPr>
          <p:cNvPr id="9" name="Rectangle 8">
            <a:extLst>
              <a:ext uri="{FF2B5EF4-FFF2-40B4-BE49-F238E27FC236}">
                <a16:creationId xmlns:a16="http://schemas.microsoft.com/office/drawing/2014/main" id="{76DD6066-8C30-4490-9A9A-F0A674A2451F}"/>
              </a:ext>
            </a:extLst>
          </p:cNvPr>
          <p:cNvSpPr/>
          <p:nvPr/>
        </p:nvSpPr>
        <p:spPr>
          <a:xfrm>
            <a:off x="6822421" y="5354674"/>
            <a:ext cx="5092635" cy="1323439"/>
          </a:xfrm>
          <a:prstGeom prst="rect">
            <a:avLst/>
          </a:prstGeom>
          <a:ln>
            <a:solidFill>
              <a:schemeClr val="tx1"/>
            </a:solidFill>
          </a:ln>
        </p:spPr>
        <p:txBody>
          <a:bodyPr wrap="square">
            <a:spAutoFit/>
          </a:bodyPr>
          <a:lstStyle/>
          <a:p>
            <a:pPr marL="285750" indent="-285750">
              <a:buFont typeface="Wingdings" panose="05000000000000000000" pitchFamily="2" charset="2"/>
              <a:buChar char="q"/>
            </a:pPr>
            <a:r>
              <a:rPr lang="en-US" sz="2000">
                <a:latin typeface="Calibri" panose="020F0502020204030204" pitchFamily="34" charset="0"/>
                <a:ea typeface="Calibri" panose="020F0502020204030204" pitchFamily="34" charset="0"/>
                <a:cs typeface="Times New Roman" panose="02020603050405020304" pitchFamily="18" charset="0"/>
              </a:rPr>
              <a:t>resource mobilization and management </a:t>
            </a:r>
          </a:p>
          <a:p>
            <a:pPr marL="285750" indent="-285750">
              <a:buFont typeface="Wingdings" panose="05000000000000000000" pitchFamily="2" charset="2"/>
              <a:buChar char="q"/>
            </a:pPr>
            <a:r>
              <a:rPr lang="en-US" sz="2000">
                <a:latin typeface="Calibri" panose="020F0502020204030204" pitchFamily="34" charset="0"/>
                <a:ea typeface="Calibri" panose="020F0502020204030204" pitchFamily="34" charset="0"/>
                <a:cs typeface="Times New Roman" panose="02020603050405020304" pitchFamily="18" charset="0"/>
              </a:rPr>
              <a:t>governance, effectiveness, and transparency </a:t>
            </a:r>
          </a:p>
          <a:p>
            <a:pPr marL="285750" indent="-285750">
              <a:buFont typeface="Wingdings" panose="05000000000000000000" pitchFamily="2" charset="2"/>
              <a:buChar char="q"/>
            </a:pPr>
            <a:r>
              <a:rPr lang="en-US" sz="2000">
                <a:latin typeface="Calibri" panose="020F0502020204030204" pitchFamily="34" charset="0"/>
                <a:ea typeface="Calibri" panose="020F0502020204030204" pitchFamily="34" charset="0"/>
                <a:cs typeface="Times New Roman" panose="02020603050405020304" pitchFamily="18" charset="0"/>
              </a:rPr>
              <a:t>business and investment environment</a:t>
            </a:r>
          </a:p>
          <a:p>
            <a:pPr marL="285750" indent="-285750">
              <a:buFont typeface="Wingdings" panose="05000000000000000000" pitchFamily="2" charset="2"/>
              <a:buChar char="q"/>
            </a:pPr>
            <a:r>
              <a:rPr lang="en-US" sz="2000">
                <a:latin typeface="Calibri" panose="020F0502020204030204" pitchFamily="34" charset="0"/>
                <a:ea typeface="Calibri" panose="020F0502020204030204" pitchFamily="34" charset="0"/>
                <a:cs typeface="Times New Roman" panose="02020603050405020304" pitchFamily="18" charset="0"/>
              </a:rPr>
              <a:t>digital innovation and entrepreneurship</a:t>
            </a:r>
            <a:endParaRPr lang="en-US" sz="2000"/>
          </a:p>
        </p:txBody>
      </p:sp>
      <p:sp>
        <p:nvSpPr>
          <p:cNvPr id="10" name="Rectangle 9">
            <a:extLst>
              <a:ext uri="{FF2B5EF4-FFF2-40B4-BE49-F238E27FC236}">
                <a16:creationId xmlns:a16="http://schemas.microsoft.com/office/drawing/2014/main" id="{812319AD-E32E-4067-9816-71CB7B3AB373}"/>
              </a:ext>
            </a:extLst>
          </p:cNvPr>
          <p:cNvSpPr/>
          <p:nvPr/>
        </p:nvSpPr>
        <p:spPr>
          <a:xfrm>
            <a:off x="2369976" y="2948435"/>
            <a:ext cx="6096000" cy="1015663"/>
          </a:xfrm>
          <a:prstGeom prst="rect">
            <a:avLst/>
          </a:prstGeom>
          <a:ln>
            <a:solidFill>
              <a:schemeClr val="tx1"/>
            </a:solidFill>
          </a:ln>
        </p:spPr>
        <p:txBody>
          <a:bodyPr>
            <a:spAutoFit/>
          </a:bodyPr>
          <a:lstStyle/>
          <a:p>
            <a:r>
              <a:rPr lang="en-US" sz="2000" dirty="0">
                <a:latin typeface="Calibri" panose="020F0502020204030204" pitchFamily="34" charset="0"/>
                <a:ea typeface="Calibri" panose="020F0502020204030204" pitchFamily="34" charset="0"/>
                <a:cs typeface="Times New Roman" panose="02020603050405020304" pitchFamily="18" charset="0"/>
              </a:rPr>
              <a:t>Targeted specifically to forward-looking policies. Not intended to replace important emergency measures to both save lives and preserve livelihoods.</a:t>
            </a:r>
            <a:endParaRPr lang="en-US" sz="2000" dirty="0"/>
          </a:p>
        </p:txBody>
      </p:sp>
      <p:pic>
        <p:nvPicPr>
          <p:cNvPr id="3" name="Picture 2">
            <a:extLst>
              <a:ext uri="{FF2B5EF4-FFF2-40B4-BE49-F238E27FC236}">
                <a16:creationId xmlns:a16="http://schemas.microsoft.com/office/drawing/2014/main" id="{A972F85E-0C6A-4EAD-B7A6-3892F30C073F}"/>
              </a:ext>
            </a:extLst>
          </p:cNvPr>
          <p:cNvPicPr/>
          <p:nvPr/>
        </p:nvPicPr>
        <p:blipFill>
          <a:blip r:embed="rId3"/>
          <a:stretch>
            <a:fillRect/>
          </a:stretch>
        </p:blipFill>
        <p:spPr>
          <a:xfrm>
            <a:off x="4897089" y="318895"/>
            <a:ext cx="2134435" cy="536926"/>
          </a:xfrm>
          <a:prstGeom prst="rect">
            <a:avLst/>
          </a:prstGeom>
        </p:spPr>
      </p:pic>
      <p:pic>
        <p:nvPicPr>
          <p:cNvPr id="12" name="Picture 6">
            <a:extLst>
              <a:ext uri="{FF2B5EF4-FFF2-40B4-BE49-F238E27FC236}">
                <a16:creationId xmlns:a16="http://schemas.microsoft.com/office/drawing/2014/main" id="{08A871E5-D775-4DCE-B429-FD2382448787}"/>
              </a:ext>
            </a:extLst>
          </p:cNvPr>
          <p:cNvPicPr>
            <a:picLocks noChangeAspect="1"/>
          </p:cNvPicPr>
          <p:nvPr/>
        </p:nvPicPr>
        <p:blipFill>
          <a:blip r:embed="rId4"/>
          <a:stretch>
            <a:fillRect/>
          </a:stretch>
        </p:blipFill>
        <p:spPr>
          <a:xfrm>
            <a:off x="9677488" y="86406"/>
            <a:ext cx="2396837" cy="871714"/>
          </a:xfrm>
          <a:prstGeom prst="rect">
            <a:avLst/>
          </a:prstGeom>
        </p:spPr>
      </p:pic>
    </p:spTree>
    <p:extLst>
      <p:ext uri="{BB962C8B-B14F-4D97-AF65-F5344CB8AC3E}">
        <p14:creationId xmlns:p14="http://schemas.microsoft.com/office/powerpoint/2010/main" val="35587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84DE0C0-31B1-49F8-93C4-EA22ABED0A0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33432"/>
            <a:ext cx="2758751" cy="677047"/>
          </a:xfrm>
          <a:prstGeom prst="rect">
            <a:avLst/>
          </a:prstGeom>
          <a:noFill/>
          <a:extLs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lc="http://schemas.openxmlformats.org/drawingml/2006/lockedCanvas"/>
            </a:ext>
          </a:extLst>
        </p:spPr>
      </p:pic>
      <p:sp>
        <p:nvSpPr>
          <p:cNvPr id="5" name="Rectangle 4">
            <a:extLst>
              <a:ext uri="{FF2B5EF4-FFF2-40B4-BE49-F238E27FC236}">
                <a16:creationId xmlns:a16="http://schemas.microsoft.com/office/drawing/2014/main" id="{CF46C63C-CF60-4923-B624-C82A46F7434F}"/>
              </a:ext>
            </a:extLst>
          </p:cNvPr>
          <p:cNvSpPr/>
          <p:nvPr/>
        </p:nvSpPr>
        <p:spPr>
          <a:xfrm>
            <a:off x="152400" y="1719533"/>
            <a:ext cx="8991600" cy="1065676"/>
          </a:xfrm>
          <a:prstGeom prst="rect">
            <a:avLst/>
          </a:prstGeom>
          <a:ln>
            <a:solidFill>
              <a:schemeClr val="tx1"/>
            </a:solidFill>
          </a:ln>
        </p:spPr>
        <p:txBody>
          <a:bodyPr wrap="square">
            <a:spAutoFit/>
          </a:bodyPr>
          <a:lstStyle/>
          <a:p>
            <a:pPr>
              <a:lnSpc>
                <a:spcPct val="107000"/>
              </a:lnSpc>
            </a:pPr>
            <a:r>
              <a:rPr lang="fr-FR" sz="20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Mesures clés pour aider les économies africaines à rebondir plus rapidement après la crise immédiate et pour garantir que le programme de transformation économique reste sur la bonne voie à long terme.</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1F3B770B-84E9-4824-A8E7-E66B266AEA92}"/>
              </a:ext>
            </a:extLst>
          </p:cNvPr>
          <p:cNvSpPr txBox="1"/>
          <p:nvPr/>
        </p:nvSpPr>
        <p:spPr>
          <a:xfrm>
            <a:off x="277456" y="1073705"/>
            <a:ext cx="12055993" cy="461665"/>
          </a:xfrm>
          <a:prstGeom prst="rect">
            <a:avLst/>
          </a:prstGeom>
          <a:noFill/>
        </p:spPr>
        <p:txBody>
          <a:bodyPr wrap="none" rtlCol="0">
            <a:spAutoFit/>
          </a:bodyPr>
          <a:lstStyle/>
          <a:p>
            <a:r>
              <a:rPr lang="fr-FR" sz="2400" dirty="0">
                <a:solidFill>
                  <a:srgbClr val="C45911"/>
                </a:solidFill>
                <a:latin typeface="Calibri" panose="020F0502020204030204" pitchFamily="34" charset="0"/>
                <a:ea typeface="Calibri" panose="020F0502020204030204" pitchFamily="34" charset="0"/>
                <a:cs typeface="Calibri" panose="020F0502020204030204" pitchFamily="34" charset="0"/>
              </a:rPr>
              <a:t>COVID-19: Dix priorités politiques pour la reprise, la croissance et la transformation de l'Afrique</a:t>
            </a:r>
            <a:endParaRPr lang="en-US" sz="2400" dirty="0"/>
          </a:p>
        </p:txBody>
      </p:sp>
      <p:sp>
        <p:nvSpPr>
          <p:cNvPr id="8" name="Rectangle 7">
            <a:extLst>
              <a:ext uri="{FF2B5EF4-FFF2-40B4-BE49-F238E27FC236}">
                <a16:creationId xmlns:a16="http://schemas.microsoft.com/office/drawing/2014/main" id="{2F019C6C-6B96-492B-BD51-18927F6C8E03}"/>
              </a:ext>
            </a:extLst>
          </p:cNvPr>
          <p:cNvSpPr/>
          <p:nvPr/>
        </p:nvSpPr>
        <p:spPr>
          <a:xfrm>
            <a:off x="4596882" y="4181982"/>
            <a:ext cx="7085602" cy="1015663"/>
          </a:xfrm>
          <a:prstGeom prst="rect">
            <a:avLst/>
          </a:prstGeom>
          <a:ln>
            <a:solidFill>
              <a:schemeClr val="tx1"/>
            </a:solidFill>
          </a:ln>
        </p:spPr>
        <p:txBody>
          <a:bodyPr wrap="square">
            <a:spAutoFit/>
          </a:bodyPr>
          <a:lstStyle/>
          <a:p>
            <a:r>
              <a:rPr lang="fr-FR" sz="2000" b="1" dirty="0">
                <a:solidFill>
                  <a:schemeClr val="accent1">
                    <a:lumMod val="75000"/>
                  </a:schemeClr>
                </a:solidFill>
                <a:latin typeface="Calibri" panose="020F0502020204030204" pitchFamily="34" charset="0"/>
                <a:ea typeface="Calibri" panose="020F0502020204030204" pitchFamily="34" charset="0"/>
                <a:cs typeface="Times New Roman" panose="02020603050405020304" pitchFamily="18" charset="0"/>
              </a:rPr>
              <a:t>Les gouvernements devraient utiliser l'urgence de la crise du COVID-19 et la solidarité politique pour apporter des reformes politiques signifiants dans ces 4 domaines politiques:</a:t>
            </a:r>
            <a:endParaRPr lang="en-US" sz="2000" dirty="0">
              <a:solidFill>
                <a:schemeClr val="accent1">
                  <a:lumMod val="75000"/>
                </a:schemeClr>
              </a:solidFill>
            </a:endParaRPr>
          </a:p>
        </p:txBody>
      </p:sp>
      <p:sp>
        <p:nvSpPr>
          <p:cNvPr id="9" name="Rectangle 8">
            <a:extLst>
              <a:ext uri="{FF2B5EF4-FFF2-40B4-BE49-F238E27FC236}">
                <a16:creationId xmlns:a16="http://schemas.microsoft.com/office/drawing/2014/main" id="{76DD6066-8C30-4490-9A9A-F0A674A2451F}"/>
              </a:ext>
            </a:extLst>
          </p:cNvPr>
          <p:cNvSpPr/>
          <p:nvPr/>
        </p:nvSpPr>
        <p:spPr>
          <a:xfrm>
            <a:off x="5964073" y="5354674"/>
            <a:ext cx="6059606" cy="1323439"/>
          </a:xfrm>
          <a:prstGeom prst="rect">
            <a:avLst/>
          </a:prstGeom>
          <a:ln>
            <a:solidFill>
              <a:schemeClr val="tx1"/>
            </a:solidFill>
          </a:ln>
        </p:spPr>
        <p:txBody>
          <a:bodyPr wrap="square">
            <a:spAutoFit/>
          </a:bodyPr>
          <a:lstStyle/>
          <a:p>
            <a:pPr marL="285750" indent="-285750">
              <a:buFont typeface="Wingdings" panose="05000000000000000000" pitchFamily="2" charset="2"/>
              <a:buChar char="q"/>
            </a:pPr>
            <a:r>
              <a:rPr lang="fr-FR" sz="2000" dirty="0">
                <a:latin typeface="Calibri" panose="020F0502020204030204" pitchFamily="34" charset="0"/>
                <a:ea typeface="Calibri" panose="020F0502020204030204" pitchFamily="34" charset="0"/>
                <a:cs typeface="Times New Roman" panose="02020603050405020304" pitchFamily="18" charset="0"/>
              </a:rPr>
              <a:t>mobilisation et gestion des ressources</a:t>
            </a:r>
          </a:p>
          <a:p>
            <a:pPr marL="285750" indent="-285750">
              <a:buFont typeface="Wingdings" panose="05000000000000000000" pitchFamily="2" charset="2"/>
              <a:buChar char="q"/>
            </a:pPr>
            <a:r>
              <a:rPr lang="fr-FR" sz="2000" dirty="0">
                <a:latin typeface="Calibri" panose="020F0502020204030204" pitchFamily="34" charset="0"/>
                <a:ea typeface="Calibri" panose="020F0502020204030204" pitchFamily="34" charset="0"/>
                <a:cs typeface="Times New Roman" panose="02020603050405020304" pitchFamily="18" charset="0"/>
              </a:rPr>
              <a:t>gouvernance, efficacité et transparence</a:t>
            </a:r>
          </a:p>
          <a:p>
            <a:pPr marL="285750" indent="-285750">
              <a:buFont typeface="Wingdings" panose="05000000000000000000" pitchFamily="2" charset="2"/>
              <a:buChar char="q"/>
            </a:pPr>
            <a:r>
              <a:rPr lang="fr-FR" sz="2000" dirty="0">
                <a:latin typeface="Calibri" panose="020F0502020204030204" pitchFamily="34" charset="0"/>
                <a:ea typeface="Calibri" panose="020F0502020204030204" pitchFamily="34" charset="0"/>
                <a:cs typeface="Times New Roman" panose="02020603050405020304" pitchFamily="18" charset="0"/>
              </a:rPr>
              <a:t>environnement commercial et d'investissement</a:t>
            </a:r>
          </a:p>
          <a:p>
            <a:pPr marL="285750" indent="-285750">
              <a:buFont typeface="Wingdings" panose="05000000000000000000" pitchFamily="2" charset="2"/>
              <a:buChar char="q"/>
            </a:pPr>
            <a:r>
              <a:rPr lang="fr-FR" sz="2000" dirty="0">
                <a:latin typeface="Calibri" panose="020F0502020204030204" pitchFamily="34" charset="0"/>
                <a:ea typeface="Calibri" panose="020F0502020204030204" pitchFamily="34" charset="0"/>
                <a:cs typeface="Times New Roman" panose="02020603050405020304" pitchFamily="18" charset="0"/>
              </a:rPr>
              <a:t>innovation numérique et entrepreneuriat</a:t>
            </a:r>
            <a:endParaRPr lang="en-US" sz="2000" dirty="0"/>
          </a:p>
        </p:txBody>
      </p:sp>
      <p:sp>
        <p:nvSpPr>
          <p:cNvPr id="10" name="Rectangle 9">
            <a:extLst>
              <a:ext uri="{FF2B5EF4-FFF2-40B4-BE49-F238E27FC236}">
                <a16:creationId xmlns:a16="http://schemas.microsoft.com/office/drawing/2014/main" id="{812319AD-E32E-4067-9816-71CB7B3AB373}"/>
              </a:ext>
            </a:extLst>
          </p:cNvPr>
          <p:cNvSpPr/>
          <p:nvPr/>
        </p:nvSpPr>
        <p:spPr>
          <a:xfrm>
            <a:off x="2369975" y="2948435"/>
            <a:ext cx="8224915" cy="1015663"/>
          </a:xfrm>
          <a:prstGeom prst="rect">
            <a:avLst/>
          </a:prstGeom>
          <a:ln>
            <a:solidFill>
              <a:schemeClr val="tx1"/>
            </a:solidFill>
          </a:ln>
        </p:spPr>
        <p:txBody>
          <a:bodyPr wrap="square">
            <a:spAutoFit/>
          </a:bodyPr>
          <a:lstStyle/>
          <a:p>
            <a:r>
              <a:rPr lang="fr-FR" sz="2000" dirty="0">
                <a:latin typeface="Calibri" panose="020F0502020204030204" pitchFamily="34" charset="0"/>
                <a:ea typeface="Calibri" panose="020F0502020204030204" pitchFamily="34" charset="0"/>
                <a:cs typeface="Times New Roman" panose="02020603050405020304" pitchFamily="18" charset="0"/>
              </a:rPr>
              <a:t>Les </a:t>
            </a:r>
            <a:r>
              <a:rPr lang="fr-FR" sz="2000" dirty="0" err="1">
                <a:latin typeface="Calibri" panose="020F0502020204030204" pitchFamily="34" charset="0"/>
                <a:ea typeface="Calibri" panose="020F0502020204030204" pitchFamily="34" charset="0"/>
                <a:cs typeface="Times New Roman" panose="02020603050405020304" pitchFamily="18" charset="0"/>
              </a:rPr>
              <a:t>priorit</a:t>
            </a:r>
            <a:r>
              <a:rPr lang="de-DE" sz="2000" dirty="0">
                <a:latin typeface="Calibri" panose="020F0502020204030204" pitchFamily="34" charset="0"/>
                <a:ea typeface="Calibri" panose="020F0502020204030204" pitchFamily="34" charset="0"/>
                <a:cs typeface="Times New Roman" panose="02020603050405020304" pitchFamily="18" charset="0"/>
              </a:rPr>
              <a:t>és politiques sont ciblé</a:t>
            </a:r>
            <a:r>
              <a:rPr lang="fr-FR" sz="2000" dirty="0">
                <a:latin typeface="Calibri" panose="020F0502020204030204" pitchFamily="34" charset="0"/>
                <a:ea typeface="Calibri" panose="020F0502020204030204" pitchFamily="34" charset="0"/>
                <a:cs typeface="Times New Roman" panose="02020603050405020304" pitchFamily="18" charset="0"/>
              </a:rPr>
              <a:t> spécifiquement sur les politiques prospectives. Ils ne vise pas à remplacer d'importantes mesures d'urgence pour sauver des vies et ils préservent les moyens de subsistance.</a:t>
            </a:r>
            <a:endParaRPr lang="en-US" sz="2000" dirty="0"/>
          </a:p>
        </p:txBody>
      </p:sp>
      <p:pic>
        <p:nvPicPr>
          <p:cNvPr id="3" name="Picture 2">
            <a:extLst>
              <a:ext uri="{FF2B5EF4-FFF2-40B4-BE49-F238E27FC236}">
                <a16:creationId xmlns:a16="http://schemas.microsoft.com/office/drawing/2014/main" id="{A972F85E-0C6A-4EAD-B7A6-3892F30C073F}"/>
              </a:ext>
            </a:extLst>
          </p:cNvPr>
          <p:cNvPicPr/>
          <p:nvPr/>
        </p:nvPicPr>
        <p:blipFill>
          <a:blip r:embed="rId3"/>
          <a:stretch>
            <a:fillRect/>
          </a:stretch>
        </p:blipFill>
        <p:spPr>
          <a:xfrm>
            <a:off x="4897089" y="318895"/>
            <a:ext cx="2134435" cy="536926"/>
          </a:xfrm>
          <a:prstGeom prst="rect">
            <a:avLst/>
          </a:prstGeom>
        </p:spPr>
      </p:pic>
      <p:pic>
        <p:nvPicPr>
          <p:cNvPr id="11" name="Picture 6">
            <a:extLst>
              <a:ext uri="{FF2B5EF4-FFF2-40B4-BE49-F238E27FC236}">
                <a16:creationId xmlns:a16="http://schemas.microsoft.com/office/drawing/2014/main" id="{740963CB-785A-4766-B4F9-2FF639605BF6}"/>
              </a:ext>
            </a:extLst>
          </p:cNvPr>
          <p:cNvPicPr>
            <a:picLocks noChangeAspect="1"/>
          </p:cNvPicPr>
          <p:nvPr/>
        </p:nvPicPr>
        <p:blipFill>
          <a:blip r:embed="rId4"/>
          <a:stretch>
            <a:fillRect/>
          </a:stretch>
        </p:blipFill>
        <p:spPr>
          <a:xfrm>
            <a:off x="9663295" y="39770"/>
            <a:ext cx="2396837" cy="871714"/>
          </a:xfrm>
          <a:prstGeom prst="rect">
            <a:avLst/>
          </a:prstGeom>
        </p:spPr>
      </p:pic>
    </p:spTree>
    <p:extLst>
      <p:ext uri="{BB962C8B-B14F-4D97-AF65-F5344CB8AC3E}">
        <p14:creationId xmlns:p14="http://schemas.microsoft.com/office/powerpoint/2010/main" val="9157210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9CA9D8-B760-421C-9CF4-A31A7D78CF8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33432"/>
            <a:ext cx="2693437" cy="678231"/>
          </a:xfrm>
          <a:prstGeom prst="rect">
            <a:avLst/>
          </a:prstGeom>
          <a:noFill/>
          <a:extLs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lc="http://schemas.openxmlformats.org/drawingml/2006/lockedCanvas"/>
            </a:ext>
          </a:extLst>
        </p:spPr>
      </p:pic>
      <p:sp>
        <p:nvSpPr>
          <p:cNvPr id="6" name="Rectangle 5">
            <a:extLst>
              <a:ext uri="{FF2B5EF4-FFF2-40B4-BE49-F238E27FC236}">
                <a16:creationId xmlns:a16="http://schemas.microsoft.com/office/drawing/2014/main" id="{C00662F3-92C2-48F8-A8B7-A85651EDA403}"/>
              </a:ext>
            </a:extLst>
          </p:cNvPr>
          <p:cNvSpPr/>
          <p:nvPr/>
        </p:nvSpPr>
        <p:spPr>
          <a:xfrm>
            <a:off x="590309" y="1633226"/>
            <a:ext cx="12067197" cy="5324535"/>
          </a:xfrm>
          <a:prstGeom prst="rect">
            <a:avLst/>
          </a:prstGeom>
        </p:spPr>
        <p:txBody>
          <a:bodyPr wrap="square">
            <a:spAutoFit/>
          </a:bodyPr>
          <a:lstStyle/>
          <a:p>
            <a:r>
              <a:rPr lang="en-US" sz="2000" b="1" dirty="0">
                <a:latin typeface="Calibri" panose="020F0502020204030204" pitchFamily="34" charset="0"/>
                <a:ea typeface="Calibri" panose="020F0502020204030204" pitchFamily="34" charset="0"/>
                <a:cs typeface="Times New Roman" panose="02020603050405020304" pitchFamily="18" charset="0"/>
              </a:rPr>
              <a:t>Resource mobilization and management</a:t>
            </a:r>
          </a:p>
          <a:p>
            <a:r>
              <a:rPr lang="en-US" sz="2000" dirty="0">
                <a:latin typeface="Calibri" panose="020F0502020204030204" pitchFamily="34" charset="0"/>
                <a:ea typeface="Calibri" panose="020F0502020204030204" pitchFamily="34" charset="0"/>
                <a:cs typeface="Times New Roman" panose="02020603050405020304" pitchFamily="18" charset="0"/>
              </a:rPr>
              <a:t>	1. Close tax loopholes and eliminate exemptions </a:t>
            </a:r>
          </a:p>
          <a:p>
            <a:r>
              <a:rPr lang="en-US" sz="2000" dirty="0">
                <a:latin typeface="Calibri" panose="020F0502020204030204" pitchFamily="34" charset="0"/>
                <a:ea typeface="Calibri" panose="020F0502020204030204" pitchFamily="34" charset="0"/>
                <a:cs typeface="Times New Roman" panose="02020603050405020304" pitchFamily="18" charset="0"/>
              </a:rPr>
              <a:t>	2. Enact policies to increase resource mobilization after the pandemic</a:t>
            </a:r>
          </a:p>
          <a:p>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b="1" dirty="0">
                <a:latin typeface="Calibri" panose="020F0502020204030204" pitchFamily="34" charset="0"/>
                <a:ea typeface="Calibri" panose="020F0502020204030204" pitchFamily="34" charset="0"/>
                <a:cs typeface="Times New Roman" panose="02020603050405020304" pitchFamily="18" charset="0"/>
              </a:rPr>
              <a:t>Governance, effectiveness, and transparency </a:t>
            </a:r>
          </a:p>
          <a:p>
            <a:r>
              <a:rPr lang="en-US" sz="2000" dirty="0">
                <a:latin typeface="Calibri" panose="020F0502020204030204" pitchFamily="34" charset="0"/>
                <a:ea typeface="Calibri" panose="020F0502020204030204" pitchFamily="34" charset="0"/>
                <a:cs typeface="Times New Roman" panose="02020603050405020304" pitchFamily="18" charset="0"/>
              </a:rPr>
              <a:t>	3. Eliminate overlapping government initiatives</a:t>
            </a:r>
          </a:p>
          <a:p>
            <a:r>
              <a:rPr lang="en-US" sz="2000" dirty="0">
                <a:latin typeface="Calibri" panose="020F0502020204030204" pitchFamily="34" charset="0"/>
                <a:ea typeface="Calibri" panose="020F0502020204030204" pitchFamily="34" charset="0"/>
                <a:cs typeface="Times New Roman" panose="02020603050405020304" pitchFamily="18" charset="0"/>
              </a:rPr>
              <a:t>	4. Improve public expenditure management</a:t>
            </a:r>
          </a:p>
          <a:p>
            <a:r>
              <a:rPr lang="en-US" sz="2000" dirty="0">
                <a:latin typeface="Calibri" panose="020F0502020204030204" pitchFamily="34" charset="0"/>
                <a:ea typeface="Calibri" panose="020F0502020204030204" pitchFamily="34" charset="0"/>
                <a:cs typeface="Times New Roman" panose="02020603050405020304" pitchFamily="18" charset="0"/>
              </a:rPr>
              <a:t>	5. Revisit national development strategies</a:t>
            </a:r>
          </a:p>
          <a:p>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b="1" dirty="0">
                <a:latin typeface="Calibri" panose="020F0502020204030204" pitchFamily="34" charset="0"/>
                <a:ea typeface="Calibri" panose="020F0502020204030204" pitchFamily="34" charset="0"/>
                <a:cs typeface="Times New Roman" panose="02020603050405020304" pitchFamily="18" charset="0"/>
              </a:rPr>
              <a:t>Business and investment environment</a:t>
            </a:r>
          </a:p>
          <a:p>
            <a:r>
              <a:rPr lang="en-US" sz="2000" dirty="0">
                <a:latin typeface="Calibri" panose="020F0502020204030204" pitchFamily="34" charset="0"/>
                <a:ea typeface="Calibri" panose="020F0502020204030204" pitchFamily="34" charset="0"/>
                <a:cs typeface="Times New Roman" panose="02020603050405020304" pitchFamily="18" charset="0"/>
              </a:rPr>
              <a:t>	6. Increase the ease of doing business</a:t>
            </a:r>
          </a:p>
          <a:p>
            <a:r>
              <a:rPr lang="en-US" sz="2000" dirty="0">
                <a:latin typeface="Calibri" panose="020F0502020204030204" pitchFamily="34" charset="0"/>
                <a:ea typeface="Calibri" panose="020F0502020204030204" pitchFamily="34" charset="0"/>
                <a:cs typeface="Times New Roman" panose="02020603050405020304" pitchFamily="18" charset="0"/>
              </a:rPr>
              <a:t>	7. Improve investment policy in key sectors</a:t>
            </a:r>
          </a:p>
          <a:p>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en-US" sz="2000" b="1" dirty="0">
                <a:latin typeface="Calibri" panose="020F0502020204030204" pitchFamily="34" charset="0"/>
                <a:ea typeface="Calibri" panose="020F0502020204030204" pitchFamily="34" charset="0"/>
                <a:cs typeface="Times New Roman" panose="02020603050405020304" pitchFamily="18" charset="0"/>
              </a:rPr>
              <a:t>Digital innovation and entrepreneurship</a:t>
            </a:r>
          </a:p>
          <a:p>
            <a:r>
              <a:rPr lang="en-US" sz="2000" dirty="0"/>
              <a:t>	8. Crowd in venture capital for entrepreneurs</a:t>
            </a:r>
          </a:p>
          <a:p>
            <a:r>
              <a:rPr lang="en-US" sz="2000" dirty="0"/>
              <a:t>	9. Support an innovation ecosystem</a:t>
            </a:r>
          </a:p>
          <a:p>
            <a:r>
              <a:rPr lang="en-US" sz="2000" dirty="0"/>
              <a:t>	10. Develop comprehensive innovation policy</a:t>
            </a:r>
          </a:p>
        </p:txBody>
      </p:sp>
      <p:pic>
        <p:nvPicPr>
          <p:cNvPr id="3" name="Picture 2">
            <a:extLst>
              <a:ext uri="{FF2B5EF4-FFF2-40B4-BE49-F238E27FC236}">
                <a16:creationId xmlns:a16="http://schemas.microsoft.com/office/drawing/2014/main" id="{B6ECB433-D33C-4538-B340-3C8DC2EDD4E7}"/>
              </a:ext>
            </a:extLst>
          </p:cNvPr>
          <p:cNvPicPr/>
          <p:nvPr/>
        </p:nvPicPr>
        <p:blipFill>
          <a:blip r:embed="rId3"/>
          <a:stretch>
            <a:fillRect/>
          </a:stretch>
        </p:blipFill>
        <p:spPr>
          <a:xfrm>
            <a:off x="5006903" y="288509"/>
            <a:ext cx="2047040" cy="623154"/>
          </a:xfrm>
          <a:prstGeom prst="rect">
            <a:avLst/>
          </a:prstGeom>
        </p:spPr>
      </p:pic>
      <p:sp>
        <p:nvSpPr>
          <p:cNvPr id="7" name="TextBox 6">
            <a:extLst>
              <a:ext uri="{FF2B5EF4-FFF2-40B4-BE49-F238E27FC236}">
                <a16:creationId xmlns:a16="http://schemas.microsoft.com/office/drawing/2014/main" id="{FFF7DE73-E2A1-4899-A554-E7721BDFDF28}"/>
              </a:ext>
            </a:extLst>
          </p:cNvPr>
          <p:cNvSpPr txBox="1"/>
          <p:nvPr/>
        </p:nvSpPr>
        <p:spPr>
          <a:xfrm>
            <a:off x="277456" y="1073705"/>
            <a:ext cx="11914544" cy="800219"/>
          </a:xfrm>
          <a:prstGeom prst="rect">
            <a:avLst/>
          </a:prstGeom>
          <a:noFill/>
        </p:spPr>
        <p:txBody>
          <a:bodyPr wrap="none" rtlCol="0">
            <a:spAutoFit/>
          </a:bodyPr>
          <a:lstStyle/>
          <a:p>
            <a:r>
              <a:rPr lang="en-US" sz="2800" dirty="0">
                <a:solidFill>
                  <a:srgbClr val="C45911"/>
                </a:solidFill>
                <a:latin typeface="Calibri" panose="020F0502020204030204" pitchFamily="34" charset="0"/>
                <a:ea typeface="Calibri" panose="020F0502020204030204" pitchFamily="34" charset="0"/>
                <a:cs typeface="Calibri" panose="020F0502020204030204" pitchFamily="34" charset="0"/>
              </a:rPr>
              <a:t>COVID-19: Ten Policy Priorities for Africa’s Recovery, Growth, and Transformation</a:t>
            </a:r>
          </a:p>
          <a:p>
            <a:endParaRPr lang="en-US" dirty="0"/>
          </a:p>
        </p:txBody>
      </p:sp>
      <p:pic>
        <p:nvPicPr>
          <p:cNvPr id="8" name="Picture 6">
            <a:extLst>
              <a:ext uri="{FF2B5EF4-FFF2-40B4-BE49-F238E27FC236}">
                <a16:creationId xmlns:a16="http://schemas.microsoft.com/office/drawing/2014/main" id="{E2916244-4E99-4E14-816A-1A24D8F68E18}"/>
              </a:ext>
            </a:extLst>
          </p:cNvPr>
          <p:cNvPicPr>
            <a:picLocks noChangeAspect="1"/>
          </p:cNvPicPr>
          <p:nvPr/>
        </p:nvPicPr>
        <p:blipFill>
          <a:blip r:embed="rId4"/>
          <a:stretch>
            <a:fillRect/>
          </a:stretch>
        </p:blipFill>
        <p:spPr>
          <a:xfrm>
            <a:off x="9677488" y="86406"/>
            <a:ext cx="2396837" cy="871714"/>
          </a:xfrm>
          <a:prstGeom prst="rect">
            <a:avLst/>
          </a:prstGeom>
        </p:spPr>
      </p:pic>
    </p:spTree>
    <p:extLst>
      <p:ext uri="{BB962C8B-B14F-4D97-AF65-F5344CB8AC3E}">
        <p14:creationId xmlns:p14="http://schemas.microsoft.com/office/powerpoint/2010/main" val="13614133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29CA9D8-B760-421C-9CF4-A31A7D78CF8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233432"/>
            <a:ext cx="2693437" cy="678231"/>
          </a:xfrm>
          <a:prstGeom prst="rect">
            <a:avLst/>
          </a:prstGeom>
          <a:noFill/>
          <a:extLst>
            <a:ext uri="{FAA26D3D-D897-4be2-8F04-BA451C77F1D7}">
              <ma14:placeholderFlag xmlns="" xmlns:wpc="http://schemas.microsoft.com/office/word/2010/wordprocessingCanvas" xmlns:mo="http://schemas.microsoft.com/office/mac/office/2008/main" xmlns:mc="http://schemas.openxmlformats.org/markup-compatibility/2006" xmlns:mv="urn:schemas-microsoft-com:mac:vml" xmlns:o="urn:schemas-microsoft-com:office:office" xmlns:m="http://schemas.openxmlformats.org/officeDocument/2006/math" xmlns:v="urn:schemas-microsoft-com:vml" xmlns:wp14="http://schemas.microsoft.com/office/word/2010/wordprocessingDrawing" xmlns:wp="http://schemas.openxmlformats.org/drawingml/2006/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ne="http://schemas.microsoft.com/office/word/2006/wordml" xmlns:wps="http://schemas.microsoft.com/office/word/2010/wordprocessingShape" xmlns:pic="http://schemas.openxmlformats.org/drawingml/2006/picture" xmlns:ma14="http://schemas.microsoft.com/office/mac/drawingml/2011/main" xmlns:lc="http://schemas.openxmlformats.org/drawingml/2006/lockedCanvas"/>
            </a:ext>
          </a:extLst>
        </p:spPr>
      </p:pic>
      <p:sp>
        <p:nvSpPr>
          <p:cNvPr id="6" name="Rectangle 5">
            <a:extLst>
              <a:ext uri="{FF2B5EF4-FFF2-40B4-BE49-F238E27FC236}">
                <a16:creationId xmlns:a16="http://schemas.microsoft.com/office/drawing/2014/main" id="{C00662F3-92C2-48F8-A8B7-A85651EDA403}"/>
              </a:ext>
            </a:extLst>
          </p:cNvPr>
          <p:cNvSpPr/>
          <p:nvPr/>
        </p:nvSpPr>
        <p:spPr>
          <a:xfrm>
            <a:off x="242248" y="1533465"/>
            <a:ext cx="12293134" cy="5324535"/>
          </a:xfrm>
          <a:prstGeom prst="rect">
            <a:avLst/>
          </a:prstGeom>
        </p:spPr>
        <p:txBody>
          <a:bodyPr wrap="square">
            <a:spAutoFit/>
          </a:bodyPr>
          <a:lstStyle/>
          <a:p>
            <a:r>
              <a:rPr lang="fr-FR" sz="2000" b="1" dirty="0">
                <a:latin typeface="Calibri" panose="020F0502020204030204" pitchFamily="34" charset="0"/>
                <a:ea typeface="Calibri" panose="020F0502020204030204" pitchFamily="34" charset="0"/>
                <a:cs typeface="Times New Roman" panose="02020603050405020304" pitchFamily="18" charset="0"/>
              </a:rPr>
              <a:t>Mobilisation et gestion des ressources</a:t>
            </a:r>
          </a:p>
          <a:p>
            <a:pPr marL="1319213" indent="-457200">
              <a:buFont typeface="+mj-lt"/>
              <a:buAutoNum type="arabicPeriod"/>
            </a:pPr>
            <a:r>
              <a:rPr lang="fr-FR" sz="2000" dirty="0">
                <a:latin typeface="Calibri" panose="020F0502020204030204" pitchFamily="34" charset="0"/>
                <a:ea typeface="Calibri" panose="020F0502020204030204" pitchFamily="34" charset="0"/>
                <a:cs typeface="Times New Roman" panose="02020603050405020304" pitchFamily="18" charset="0"/>
              </a:rPr>
              <a:t>Réduire les échappatoires fiscales et éliminer les exonérations</a:t>
            </a:r>
          </a:p>
          <a:p>
            <a:pPr marL="1319213" indent="-457200">
              <a:buFont typeface="+mj-lt"/>
              <a:buAutoNum type="arabicPeriod"/>
            </a:pPr>
            <a:r>
              <a:rPr lang="fr-FR" sz="2000" dirty="0">
                <a:latin typeface="Calibri" panose="020F0502020204030204" pitchFamily="34" charset="0"/>
                <a:ea typeface="Calibri" panose="020F0502020204030204" pitchFamily="34" charset="0"/>
                <a:cs typeface="Times New Roman" panose="02020603050405020304" pitchFamily="18" charset="0"/>
              </a:rPr>
              <a:t>Adopter des politiques pour accroître la mobilisation des ressources après la pandémie</a:t>
            </a:r>
            <a:br>
              <a:rPr lang="fr-FR" sz="2000" dirty="0">
                <a:latin typeface="Calibri" panose="020F0502020204030204" pitchFamily="34" charset="0"/>
                <a:ea typeface="Calibri" panose="020F0502020204030204" pitchFamily="34" charset="0"/>
                <a:cs typeface="Times New Roman" panose="02020603050405020304" pitchFamily="18" charset="0"/>
              </a:rPr>
            </a:br>
            <a:endParaRPr lang="fr-FR" sz="2000" dirty="0">
              <a:latin typeface="Calibri" panose="020F0502020204030204" pitchFamily="34" charset="0"/>
              <a:ea typeface="Calibri" panose="020F0502020204030204" pitchFamily="34" charset="0"/>
              <a:cs typeface="Times New Roman" panose="02020603050405020304" pitchFamily="18" charset="0"/>
            </a:endParaRPr>
          </a:p>
          <a:p>
            <a:r>
              <a:rPr lang="fr-FR" sz="2000" b="1" dirty="0">
                <a:latin typeface="Calibri" panose="020F0502020204030204" pitchFamily="34" charset="0"/>
                <a:ea typeface="Calibri" panose="020F0502020204030204" pitchFamily="34" charset="0"/>
                <a:cs typeface="Times New Roman" panose="02020603050405020304" pitchFamily="18" charset="0"/>
              </a:rPr>
              <a:t>Gouvernance, efficacité et transparence</a:t>
            </a:r>
          </a:p>
          <a:p>
            <a:pPr marL="857250"/>
            <a:r>
              <a:rPr lang="fr-FR" sz="2000" dirty="0">
                <a:latin typeface="Calibri" panose="020F0502020204030204" pitchFamily="34" charset="0"/>
                <a:ea typeface="Calibri" panose="020F0502020204030204" pitchFamily="34" charset="0"/>
                <a:cs typeface="Times New Roman" panose="02020603050405020304" pitchFamily="18" charset="0"/>
              </a:rPr>
              <a:t>3.   Éliminer les initiatives gouvernementales qui se chevauchent</a:t>
            </a:r>
          </a:p>
          <a:p>
            <a:pPr marL="857250"/>
            <a:r>
              <a:rPr lang="fr-FR" sz="2000" dirty="0">
                <a:latin typeface="Calibri" panose="020F0502020204030204" pitchFamily="34" charset="0"/>
                <a:ea typeface="Calibri" panose="020F0502020204030204" pitchFamily="34" charset="0"/>
                <a:cs typeface="Times New Roman" panose="02020603050405020304" pitchFamily="18" charset="0"/>
              </a:rPr>
              <a:t>4.   Améliorer la gestion des dépenses publiques</a:t>
            </a:r>
          </a:p>
          <a:p>
            <a:pPr marL="857250"/>
            <a:r>
              <a:rPr lang="fr-FR" sz="2000" dirty="0">
                <a:latin typeface="Calibri" panose="020F0502020204030204" pitchFamily="34" charset="0"/>
                <a:ea typeface="Calibri" panose="020F0502020204030204" pitchFamily="34" charset="0"/>
                <a:cs typeface="Times New Roman" panose="02020603050405020304" pitchFamily="18" charset="0"/>
              </a:rPr>
              <a:t>5.   Revoir les stratégies nationales de développement sur l’environnement commercial et investissement</a:t>
            </a:r>
            <a:br>
              <a:rPr lang="fr-FR" sz="2000" dirty="0">
                <a:latin typeface="Calibri" panose="020F0502020204030204" pitchFamily="34" charset="0"/>
                <a:ea typeface="Calibri" panose="020F0502020204030204" pitchFamily="34" charset="0"/>
                <a:cs typeface="Times New Roman" panose="02020603050405020304" pitchFamily="18" charset="0"/>
              </a:rPr>
            </a:br>
            <a:endParaRPr lang="en-US" sz="2000" dirty="0">
              <a:latin typeface="Calibri" panose="020F0502020204030204" pitchFamily="34" charset="0"/>
              <a:ea typeface="Calibri" panose="020F0502020204030204" pitchFamily="34" charset="0"/>
              <a:cs typeface="Times New Roman" panose="02020603050405020304" pitchFamily="18" charset="0"/>
            </a:endParaRPr>
          </a:p>
          <a:p>
            <a:r>
              <a:rPr lang="fr-FR" sz="2000" b="1" dirty="0">
                <a:latin typeface="Calibri" panose="020F0502020204030204" pitchFamily="34" charset="0"/>
                <a:ea typeface="Calibri" panose="020F0502020204030204" pitchFamily="34" charset="0"/>
                <a:cs typeface="Times New Roman" panose="02020603050405020304" pitchFamily="18" charset="0"/>
              </a:rPr>
              <a:t>Environnement commercial et investissement</a:t>
            </a:r>
          </a:p>
          <a:p>
            <a:pPr marL="857250"/>
            <a:r>
              <a:rPr lang="fr-FR" sz="2000" dirty="0">
                <a:latin typeface="Calibri" panose="020F0502020204030204" pitchFamily="34" charset="0"/>
                <a:ea typeface="Calibri" panose="020F0502020204030204" pitchFamily="34" charset="0"/>
                <a:cs typeface="Times New Roman" panose="02020603050405020304" pitchFamily="18" charset="0"/>
              </a:rPr>
              <a:t>6.    Accroître la facilité de faire des affaires</a:t>
            </a:r>
          </a:p>
          <a:p>
            <a:pPr marL="857250"/>
            <a:r>
              <a:rPr lang="fr-FR" sz="2000" dirty="0">
                <a:latin typeface="Calibri" panose="020F0502020204030204" pitchFamily="34" charset="0"/>
                <a:ea typeface="Calibri" panose="020F0502020204030204" pitchFamily="34" charset="0"/>
                <a:cs typeface="Times New Roman" panose="02020603050405020304" pitchFamily="18" charset="0"/>
              </a:rPr>
              <a:t>7.    Améliorer la politique d'investissement dans les secteurs clés</a:t>
            </a:r>
            <a:br>
              <a:rPr lang="fr-FR" sz="2000" dirty="0">
                <a:latin typeface="Calibri" panose="020F0502020204030204" pitchFamily="34" charset="0"/>
                <a:ea typeface="Calibri" panose="020F0502020204030204" pitchFamily="34" charset="0"/>
                <a:cs typeface="Times New Roman" panose="02020603050405020304" pitchFamily="18" charset="0"/>
              </a:rPr>
            </a:br>
            <a:endParaRPr lang="fr-FR" sz="2000" dirty="0">
              <a:latin typeface="Calibri" panose="020F0502020204030204" pitchFamily="34" charset="0"/>
              <a:ea typeface="Calibri" panose="020F0502020204030204" pitchFamily="34" charset="0"/>
              <a:cs typeface="Times New Roman" panose="02020603050405020304" pitchFamily="18" charset="0"/>
            </a:endParaRPr>
          </a:p>
          <a:p>
            <a:r>
              <a:rPr lang="fr-FR" sz="2000" b="1" dirty="0">
                <a:latin typeface="Calibri" panose="020F0502020204030204" pitchFamily="34" charset="0"/>
                <a:ea typeface="Calibri" panose="020F0502020204030204" pitchFamily="34" charset="0"/>
                <a:cs typeface="Times New Roman" panose="02020603050405020304" pitchFamily="18" charset="0"/>
              </a:rPr>
              <a:t>Innovation numérique et entrepreneuriat</a:t>
            </a:r>
            <a:endParaRPr lang="en-US" sz="2000" b="1" dirty="0"/>
          </a:p>
          <a:p>
            <a:pPr marL="857250"/>
            <a:r>
              <a:rPr lang="fr-FR" sz="2000" dirty="0"/>
              <a:t>8.    Renforcer le capital-risque pour les entrepreneurs</a:t>
            </a:r>
          </a:p>
          <a:p>
            <a:pPr marL="857250"/>
            <a:r>
              <a:rPr lang="fr-FR" sz="2000" dirty="0"/>
              <a:t>9.    Soutenir un écosystème d'innovation</a:t>
            </a:r>
          </a:p>
          <a:p>
            <a:pPr marL="857250"/>
            <a:r>
              <a:rPr lang="fr-FR" sz="2000" dirty="0"/>
              <a:t>10.  Élaborer une politique d'innovation globale</a:t>
            </a:r>
            <a:endParaRPr lang="en-US" sz="2000" dirty="0"/>
          </a:p>
        </p:txBody>
      </p:sp>
      <p:pic>
        <p:nvPicPr>
          <p:cNvPr id="3" name="Picture 2">
            <a:extLst>
              <a:ext uri="{FF2B5EF4-FFF2-40B4-BE49-F238E27FC236}">
                <a16:creationId xmlns:a16="http://schemas.microsoft.com/office/drawing/2014/main" id="{B6ECB433-D33C-4538-B340-3C8DC2EDD4E7}"/>
              </a:ext>
            </a:extLst>
          </p:cNvPr>
          <p:cNvPicPr/>
          <p:nvPr/>
        </p:nvPicPr>
        <p:blipFill>
          <a:blip r:embed="rId3"/>
          <a:stretch>
            <a:fillRect/>
          </a:stretch>
        </p:blipFill>
        <p:spPr>
          <a:xfrm>
            <a:off x="5006903" y="288509"/>
            <a:ext cx="2047040" cy="623154"/>
          </a:xfrm>
          <a:prstGeom prst="rect">
            <a:avLst/>
          </a:prstGeom>
        </p:spPr>
      </p:pic>
      <p:sp>
        <p:nvSpPr>
          <p:cNvPr id="7" name="TextBox 6">
            <a:extLst>
              <a:ext uri="{FF2B5EF4-FFF2-40B4-BE49-F238E27FC236}">
                <a16:creationId xmlns:a16="http://schemas.microsoft.com/office/drawing/2014/main" id="{5DA310F0-6FDC-4CD3-9D3A-929C941667D1}"/>
              </a:ext>
            </a:extLst>
          </p:cNvPr>
          <p:cNvSpPr txBox="1"/>
          <p:nvPr/>
        </p:nvSpPr>
        <p:spPr>
          <a:xfrm>
            <a:off x="152400" y="991731"/>
            <a:ext cx="12055993" cy="461665"/>
          </a:xfrm>
          <a:prstGeom prst="rect">
            <a:avLst/>
          </a:prstGeom>
          <a:noFill/>
        </p:spPr>
        <p:txBody>
          <a:bodyPr wrap="none" rtlCol="0">
            <a:spAutoFit/>
          </a:bodyPr>
          <a:lstStyle/>
          <a:p>
            <a:r>
              <a:rPr lang="fr-FR" sz="2400" dirty="0">
                <a:solidFill>
                  <a:srgbClr val="C45911"/>
                </a:solidFill>
                <a:latin typeface="Calibri" panose="020F0502020204030204" pitchFamily="34" charset="0"/>
                <a:ea typeface="Calibri" panose="020F0502020204030204" pitchFamily="34" charset="0"/>
                <a:cs typeface="Calibri" panose="020F0502020204030204" pitchFamily="34" charset="0"/>
              </a:rPr>
              <a:t>COVID-19: Dix priorités politiques pour la reprise, la croissance et la transformation de l'Afrique</a:t>
            </a:r>
            <a:endParaRPr lang="en-US" sz="2400" dirty="0"/>
          </a:p>
        </p:txBody>
      </p:sp>
      <p:pic>
        <p:nvPicPr>
          <p:cNvPr id="8" name="Picture 6">
            <a:extLst>
              <a:ext uri="{FF2B5EF4-FFF2-40B4-BE49-F238E27FC236}">
                <a16:creationId xmlns:a16="http://schemas.microsoft.com/office/drawing/2014/main" id="{B61A154F-7555-4B4B-88C0-A4B02EAA616C}"/>
              </a:ext>
            </a:extLst>
          </p:cNvPr>
          <p:cNvPicPr>
            <a:picLocks noChangeAspect="1"/>
          </p:cNvPicPr>
          <p:nvPr/>
        </p:nvPicPr>
        <p:blipFill>
          <a:blip r:embed="rId4"/>
          <a:stretch>
            <a:fillRect/>
          </a:stretch>
        </p:blipFill>
        <p:spPr>
          <a:xfrm>
            <a:off x="9663295" y="39770"/>
            <a:ext cx="2396837" cy="871714"/>
          </a:xfrm>
          <a:prstGeom prst="rect">
            <a:avLst/>
          </a:prstGeom>
        </p:spPr>
      </p:pic>
    </p:spTree>
    <p:extLst>
      <p:ext uri="{BB962C8B-B14F-4D97-AF65-F5344CB8AC3E}">
        <p14:creationId xmlns:p14="http://schemas.microsoft.com/office/powerpoint/2010/main" val="20982133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D218A0CB11F7F49B2E36BFDADCE42F1" ma:contentTypeVersion="12" ma:contentTypeDescription="Create a new document." ma:contentTypeScope="" ma:versionID="71679921d53830ca54f40243c901f813">
  <xsd:schema xmlns:xsd="http://www.w3.org/2001/XMLSchema" xmlns:xs="http://www.w3.org/2001/XMLSchema" xmlns:p="http://schemas.microsoft.com/office/2006/metadata/properties" xmlns:ns2="70289264-d672-4ba7-bd75-745d76563ccf" xmlns:ns3="c8ba2a77-7f36-4b64-9b2e-a2b117ee4c7f" targetNamespace="http://schemas.microsoft.com/office/2006/metadata/properties" ma:root="true" ma:fieldsID="3ff0caf4d22863d263892fd0b54ddca7" ns2:_="" ns3:_="">
    <xsd:import namespace="70289264-d672-4ba7-bd75-745d76563ccf"/>
    <xsd:import namespace="c8ba2a77-7f36-4b64-9b2e-a2b117ee4c7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3:SharedWithUsers" minOccurs="0"/>
                <xsd:element ref="ns3:SharedWithDetails"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289264-d672-4ba7-bd75-745d76563cc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ba2a77-7f36-4b64-9b2e-a2b117ee4c7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F7972D-E14E-41F3-8C3D-793828D4E287}">
  <ds:schemaRefs>
    <ds:schemaRef ds:uri="http://purl.org/dc/terms/"/>
    <ds:schemaRef ds:uri="http://schemas.microsoft.com/office/2006/documentManagement/types"/>
    <ds:schemaRef ds:uri="http://www.w3.org/XML/1998/namespace"/>
    <ds:schemaRef ds:uri="70289264-d672-4ba7-bd75-745d76563ccf"/>
    <ds:schemaRef ds:uri="http://schemas.openxmlformats.org/package/2006/metadata/core-properties"/>
    <ds:schemaRef ds:uri="http://schemas.microsoft.com/office/2006/metadata/properties"/>
    <ds:schemaRef ds:uri="c8ba2a77-7f36-4b64-9b2e-a2b117ee4c7f"/>
    <ds:schemaRef ds:uri="http://schemas.microsoft.com/office/infopath/2007/PartnerControls"/>
    <ds:schemaRef ds:uri="http://purl.org/dc/elements/1.1/"/>
    <ds:schemaRef ds:uri="http://purl.org/dc/dcmitype/"/>
  </ds:schemaRefs>
</ds:datastoreItem>
</file>

<file path=customXml/itemProps2.xml><?xml version="1.0" encoding="utf-8"?>
<ds:datastoreItem xmlns:ds="http://schemas.openxmlformats.org/officeDocument/2006/customXml" ds:itemID="{AA455D79-3FD3-46D7-AFAD-3D16477DAB45}">
  <ds:schemaRefs>
    <ds:schemaRef ds:uri="http://schemas.microsoft.com/sharepoint/v3/contenttype/forms"/>
  </ds:schemaRefs>
</ds:datastoreItem>
</file>

<file path=customXml/itemProps3.xml><?xml version="1.0" encoding="utf-8"?>
<ds:datastoreItem xmlns:ds="http://schemas.openxmlformats.org/officeDocument/2006/customXml" ds:itemID="{F054D416-F83C-469C-AC90-470CC459FF4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289264-d672-4ba7-bd75-745d76563ccf"/>
    <ds:schemaRef ds:uri="c8ba2a77-7f36-4b64-9b2e-a2b117ee4c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399</TotalTime>
  <Words>743</Words>
  <Application>Microsoft Office PowerPoint</Application>
  <PresentationFormat>Widescreen</PresentationFormat>
  <Paragraphs>145</Paragraphs>
  <Slides>11</Slides>
  <Notes>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Calibri-Bold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Floyd</dc:creator>
  <cp:lastModifiedBy>Hannah Katharina Niemeyer</cp:lastModifiedBy>
  <cp:revision>1</cp:revision>
  <dcterms:created xsi:type="dcterms:W3CDTF">2020-05-26T16:10:47Z</dcterms:created>
  <dcterms:modified xsi:type="dcterms:W3CDTF">2020-07-28T11:54:45Z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0x0101005D218A0CB11F7F49B2E36BFDADCE42F1</vt:lpwstr>
  </property>
</Properties>
</file>